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pptx" ContentType="application/vnd.openxmlformats-officedocument.presentationml.presentation"/>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38"/>
  </p:notesMasterIdLst>
  <p:handoutMasterIdLst>
    <p:handoutMasterId r:id="rId39"/>
  </p:handoutMasterIdLst>
  <p:sldIdLst>
    <p:sldId id="256" r:id="rId2"/>
    <p:sldId id="339" r:id="rId3"/>
    <p:sldId id="383" r:id="rId4"/>
    <p:sldId id="385" r:id="rId5"/>
    <p:sldId id="386" r:id="rId6"/>
    <p:sldId id="415" r:id="rId7"/>
    <p:sldId id="417" r:id="rId8"/>
    <p:sldId id="416" r:id="rId9"/>
    <p:sldId id="421" r:id="rId10"/>
    <p:sldId id="422" r:id="rId11"/>
    <p:sldId id="423" r:id="rId12"/>
    <p:sldId id="366" r:id="rId13"/>
    <p:sldId id="388" r:id="rId14"/>
    <p:sldId id="389" r:id="rId15"/>
    <p:sldId id="390" r:id="rId16"/>
    <p:sldId id="391" r:id="rId17"/>
    <p:sldId id="392" r:id="rId18"/>
    <p:sldId id="393" r:id="rId19"/>
    <p:sldId id="394" r:id="rId20"/>
    <p:sldId id="396" r:id="rId21"/>
    <p:sldId id="397" r:id="rId22"/>
    <p:sldId id="398" r:id="rId23"/>
    <p:sldId id="406" r:id="rId24"/>
    <p:sldId id="399" r:id="rId25"/>
    <p:sldId id="400" r:id="rId26"/>
    <p:sldId id="402" r:id="rId27"/>
    <p:sldId id="403" r:id="rId28"/>
    <p:sldId id="408" r:id="rId29"/>
    <p:sldId id="404" r:id="rId30"/>
    <p:sldId id="405" r:id="rId31"/>
    <p:sldId id="362" r:id="rId32"/>
    <p:sldId id="410" r:id="rId33"/>
    <p:sldId id="412" r:id="rId34"/>
    <p:sldId id="425" r:id="rId35"/>
    <p:sldId id="426" r:id="rId36"/>
    <p:sldId id="424" r:id="rId37"/>
  </p:sldIdLst>
  <p:sldSz cx="9144000" cy="6858000" type="screen4x3"/>
  <p:notesSz cx="7102475" cy="102314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D39CB1E1-4E26-4B0A-9D6D-AE0AF9047CE2}">
          <p14:sldIdLst>
            <p14:sldId id="256"/>
            <p14:sldId id="339"/>
            <p14:sldId id="383"/>
            <p14:sldId id="385"/>
            <p14:sldId id="386"/>
            <p14:sldId id="415"/>
            <p14:sldId id="417"/>
            <p14:sldId id="416"/>
            <p14:sldId id="421"/>
            <p14:sldId id="422"/>
            <p14:sldId id="423"/>
            <p14:sldId id="366"/>
            <p14:sldId id="388"/>
            <p14:sldId id="389"/>
            <p14:sldId id="390"/>
            <p14:sldId id="391"/>
            <p14:sldId id="392"/>
            <p14:sldId id="393"/>
            <p14:sldId id="394"/>
            <p14:sldId id="396"/>
            <p14:sldId id="397"/>
            <p14:sldId id="398"/>
            <p14:sldId id="406"/>
            <p14:sldId id="399"/>
            <p14:sldId id="400"/>
            <p14:sldId id="402"/>
            <p14:sldId id="403"/>
            <p14:sldId id="408"/>
            <p14:sldId id="404"/>
            <p14:sldId id="405"/>
            <p14:sldId id="362"/>
            <p14:sldId id="410"/>
            <p14:sldId id="412"/>
            <p14:sldId id="425"/>
            <p14:sldId id="426"/>
            <p14:sldId id="424"/>
          </p14:sldIdLst>
        </p14:section>
        <p14:section name="タイトルなしのセクション" id="{8EEDFF7A-4B6E-4253-8D9B-109AFEA1C4FD}">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99" userDrawn="1">
          <p15:clr>
            <a:srgbClr val="A4A3A4"/>
          </p15:clr>
        </p15:guide>
        <p15:guide id="2" pos="3276" userDrawn="1">
          <p15:clr>
            <a:srgbClr val="A4A3A4"/>
          </p15:clr>
        </p15:guide>
        <p15:guide id="3" orient="horz" pos="3222" userDrawn="1">
          <p15:clr>
            <a:srgbClr val="A4A3A4"/>
          </p15:clr>
        </p15:guide>
        <p15:guide id="4" pos="223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5" autoAdjust="0"/>
    <p:restoredTop sz="93705" autoAdjust="0"/>
  </p:normalViewPr>
  <p:slideViewPr>
    <p:cSldViewPr>
      <p:cViewPr varScale="1">
        <p:scale>
          <a:sx n="110" d="100"/>
          <a:sy n="110" d="100"/>
        </p:scale>
        <p:origin x="1650" y="108"/>
      </p:cViewPr>
      <p:guideLst>
        <p:guide orient="horz" pos="2160"/>
        <p:guide pos="2880"/>
      </p:guideLst>
    </p:cSldViewPr>
  </p:slideViewPr>
  <p:notesTextViewPr>
    <p:cViewPr>
      <p:scale>
        <a:sx n="1" d="1"/>
        <a:sy n="1" d="1"/>
      </p:scale>
      <p:origin x="0" y="0"/>
    </p:cViewPr>
  </p:notesTextViewPr>
  <p:notesViewPr>
    <p:cSldViewPr>
      <p:cViewPr varScale="1">
        <p:scale>
          <a:sx n="80" d="100"/>
          <a:sy n="80" d="100"/>
        </p:scale>
        <p:origin x="3942" y="102"/>
      </p:cViewPr>
      <p:guideLst>
        <p:guide orient="horz" pos="2199"/>
        <p:guide pos="3276"/>
        <p:guide orient="horz" pos="3222"/>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スライド番号プレースホルダー 8"/>
          <p:cNvSpPr>
            <a:spLocks noGrp="1"/>
          </p:cNvSpPr>
          <p:nvPr>
            <p:ph type="sldNum" sz="quarter" idx="3"/>
          </p:nvPr>
        </p:nvSpPr>
        <p:spPr>
          <a:xfrm>
            <a:off x="4022725" y="9718675"/>
            <a:ext cx="3078163" cy="512763"/>
          </a:xfrm>
          <a:prstGeom prst="rect">
            <a:avLst/>
          </a:prstGeom>
        </p:spPr>
        <p:txBody>
          <a:bodyPr vert="horz" lIns="91440" tIns="45720" rIns="91440" bIns="45720" rtlCol="0" anchor="b"/>
          <a:lstStyle>
            <a:lvl1pPr algn="r">
              <a:defRPr sz="1200"/>
            </a:lvl1pPr>
          </a:lstStyle>
          <a:p>
            <a:fld id="{3D9B4781-53E4-4D16-A184-BCF7FC18905C}" type="slidenum">
              <a:rPr kumimoji="1" lang="ja-JP" altLang="en-US" smtClean="0"/>
              <a:t>‹#›</a:t>
            </a:fld>
            <a:endParaRPr kumimoji="1" lang="ja-JP" altLang="en-US"/>
          </a:p>
        </p:txBody>
      </p:sp>
    </p:spTree>
    <p:extLst>
      <p:ext uri="{BB962C8B-B14F-4D97-AF65-F5344CB8AC3E}">
        <p14:creationId xmlns:p14="http://schemas.microsoft.com/office/powerpoint/2010/main" val="159627649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1"/>
            <a:ext cx="3077740" cy="511571"/>
          </a:xfrm>
          <a:prstGeom prst="rect">
            <a:avLst/>
          </a:prstGeom>
        </p:spPr>
        <p:txBody>
          <a:bodyPr vert="horz" lIns="95463" tIns="47732" rIns="95463" bIns="47732"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3094" y="1"/>
            <a:ext cx="3077740" cy="511571"/>
          </a:xfrm>
          <a:prstGeom prst="rect">
            <a:avLst/>
          </a:prstGeom>
        </p:spPr>
        <p:txBody>
          <a:bodyPr vert="horz" lIns="95463" tIns="47732" rIns="95463" bIns="47732" rtlCol="0"/>
          <a:lstStyle>
            <a:lvl1pPr algn="r">
              <a:defRPr sz="1300"/>
            </a:lvl1pPr>
          </a:lstStyle>
          <a:p>
            <a:r>
              <a:rPr kumimoji="1" lang="en-US" altLang="ja-JP" smtClean="0"/>
              <a:t>2017/10/22</a:t>
            </a:r>
            <a:endParaRPr kumimoji="1" lang="ja-JP" altLang="en-US"/>
          </a:p>
        </p:txBody>
      </p:sp>
      <p:sp>
        <p:nvSpPr>
          <p:cNvPr id="4" name="スライド イメージ プレースホルダー 3"/>
          <p:cNvSpPr>
            <a:spLocks noGrp="1" noRot="1" noChangeAspect="1"/>
          </p:cNvSpPr>
          <p:nvPr>
            <p:ph type="sldImg" idx="2"/>
          </p:nvPr>
        </p:nvSpPr>
        <p:spPr>
          <a:xfrm>
            <a:off x="990600" y="766763"/>
            <a:ext cx="5121275" cy="3840162"/>
          </a:xfrm>
          <a:prstGeom prst="rect">
            <a:avLst/>
          </a:prstGeom>
          <a:noFill/>
          <a:ln w="12700">
            <a:solidFill>
              <a:prstClr val="black"/>
            </a:solidFill>
          </a:ln>
        </p:spPr>
        <p:txBody>
          <a:bodyPr vert="horz" lIns="95463" tIns="47732" rIns="95463" bIns="47732" rtlCol="0" anchor="ctr"/>
          <a:lstStyle/>
          <a:p>
            <a:endParaRPr lang="ja-JP" altLang="en-US"/>
          </a:p>
        </p:txBody>
      </p:sp>
      <p:sp>
        <p:nvSpPr>
          <p:cNvPr id="5" name="ノート プレースホルダー 4"/>
          <p:cNvSpPr>
            <a:spLocks noGrp="1"/>
          </p:cNvSpPr>
          <p:nvPr>
            <p:ph type="body" sz="quarter" idx="3"/>
          </p:nvPr>
        </p:nvSpPr>
        <p:spPr>
          <a:xfrm>
            <a:off x="710248" y="4859935"/>
            <a:ext cx="5681980" cy="4604146"/>
          </a:xfrm>
          <a:prstGeom prst="rect">
            <a:avLst/>
          </a:prstGeom>
        </p:spPr>
        <p:txBody>
          <a:bodyPr vert="horz" lIns="95463" tIns="47732" rIns="95463" bIns="47732"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2" y="9718091"/>
            <a:ext cx="3077740" cy="511571"/>
          </a:xfrm>
          <a:prstGeom prst="rect">
            <a:avLst/>
          </a:prstGeom>
        </p:spPr>
        <p:txBody>
          <a:bodyPr vert="horz" lIns="95463" tIns="47732" rIns="95463" bIns="47732"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3094" y="9718091"/>
            <a:ext cx="3077740" cy="511571"/>
          </a:xfrm>
          <a:prstGeom prst="rect">
            <a:avLst/>
          </a:prstGeom>
        </p:spPr>
        <p:txBody>
          <a:bodyPr vert="horz" lIns="95463" tIns="47732" rIns="95463" bIns="47732" rtlCol="0" anchor="b"/>
          <a:lstStyle>
            <a:lvl1pPr algn="r">
              <a:defRPr sz="1300"/>
            </a:lvl1pPr>
          </a:lstStyle>
          <a:p>
            <a:fld id="{5AD405FD-6894-46ED-9B2E-0B44E04B498C}" type="slidenum">
              <a:rPr kumimoji="1" lang="ja-JP" altLang="en-US" smtClean="0"/>
              <a:t>‹#›</a:t>
            </a:fld>
            <a:endParaRPr kumimoji="1" lang="ja-JP" altLang="en-US"/>
          </a:p>
        </p:txBody>
      </p:sp>
    </p:spTree>
    <p:extLst>
      <p:ext uri="{BB962C8B-B14F-4D97-AF65-F5344CB8AC3E}">
        <p14:creationId xmlns:p14="http://schemas.microsoft.com/office/powerpoint/2010/main" val="54775189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AD405FD-6894-46ED-9B2E-0B44E04B498C}" type="slidenum">
              <a:rPr kumimoji="1" lang="ja-JP" altLang="en-US" smtClean="0"/>
              <a:t>1</a:t>
            </a:fld>
            <a:endParaRPr kumimoji="1" lang="ja-JP" altLang="en-US"/>
          </a:p>
        </p:txBody>
      </p:sp>
      <p:sp>
        <p:nvSpPr>
          <p:cNvPr id="6" name="日付プレースホルダー 5"/>
          <p:cNvSpPr>
            <a:spLocks noGrp="1"/>
          </p:cNvSpPr>
          <p:nvPr>
            <p:ph type="dt" idx="11"/>
          </p:nvPr>
        </p:nvSpPr>
        <p:spPr/>
        <p:txBody>
          <a:bodyPr/>
          <a:lstStyle/>
          <a:p>
            <a:r>
              <a:rPr kumimoji="1" lang="en-US" altLang="ja-JP" smtClean="0"/>
              <a:t>2017/10/22</a:t>
            </a:r>
            <a:endParaRPr kumimoji="1" lang="ja-JP" altLang="en-US"/>
          </a:p>
        </p:txBody>
      </p:sp>
    </p:spTree>
    <p:extLst>
      <p:ext uri="{BB962C8B-B14F-4D97-AF65-F5344CB8AC3E}">
        <p14:creationId xmlns:p14="http://schemas.microsoft.com/office/powerpoint/2010/main" val="1543476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2017/10/20</a:t>
            </a:r>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4F5159E-66C5-4A96-B752-1AFDB95B0440}" type="slidenum">
              <a:rPr kumimoji="1" lang="ja-JP" altLang="en-US" smtClean="0"/>
              <a:t>‹#›</a:t>
            </a:fld>
            <a:endParaRPr kumimoji="1" lang="ja-JP" altLang="en-US"/>
          </a:p>
        </p:txBody>
      </p:sp>
    </p:spTree>
    <p:extLst>
      <p:ext uri="{BB962C8B-B14F-4D97-AF65-F5344CB8AC3E}">
        <p14:creationId xmlns:p14="http://schemas.microsoft.com/office/powerpoint/2010/main" val="66138438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2017/10/20</a:t>
            </a:r>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4F5159E-66C5-4A96-B752-1AFDB95B0440}" type="slidenum">
              <a:rPr kumimoji="1" lang="ja-JP" altLang="en-US" smtClean="0"/>
              <a:t>‹#›</a:t>
            </a:fld>
            <a:endParaRPr kumimoji="1" lang="ja-JP" altLang="en-US"/>
          </a:p>
        </p:txBody>
      </p:sp>
    </p:spTree>
    <p:extLst>
      <p:ext uri="{BB962C8B-B14F-4D97-AF65-F5344CB8AC3E}">
        <p14:creationId xmlns:p14="http://schemas.microsoft.com/office/powerpoint/2010/main" val="874971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2017/10/20</a:t>
            </a:r>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4F5159E-66C5-4A96-B752-1AFDB95B0440}" type="slidenum">
              <a:rPr kumimoji="1" lang="ja-JP" altLang="en-US" smtClean="0"/>
              <a:t>‹#›</a:t>
            </a:fld>
            <a:endParaRPr kumimoji="1" lang="ja-JP" altLang="en-US"/>
          </a:p>
        </p:txBody>
      </p:sp>
    </p:spTree>
    <p:extLst>
      <p:ext uri="{BB962C8B-B14F-4D97-AF65-F5344CB8AC3E}">
        <p14:creationId xmlns:p14="http://schemas.microsoft.com/office/powerpoint/2010/main" val="582036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2017/10/20</a:t>
            </a:r>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4F5159E-66C5-4A96-B752-1AFDB95B0440}" type="slidenum">
              <a:rPr kumimoji="1" lang="ja-JP" altLang="en-US" smtClean="0"/>
              <a:t>‹#›</a:t>
            </a:fld>
            <a:endParaRPr kumimoji="1" lang="ja-JP" altLang="en-US"/>
          </a:p>
        </p:txBody>
      </p:sp>
    </p:spTree>
    <p:extLst>
      <p:ext uri="{BB962C8B-B14F-4D97-AF65-F5344CB8AC3E}">
        <p14:creationId xmlns:p14="http://schemas.microsoft.com/office/powerpoint/2010/main" val="2400015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r>
              <a:rPr kumimoji="1" lang="en-US" altLang="ja-JP" smtClean="0"/>
              <a:t>2017/10/20</a:t>
            </a:r>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4F5159E-66C5-4A96-B752-1AFDB95B0440}" type="slidenum">
              <a:rPr kumimoji="1" lang="ja-JP" altLang="en-US" smtClean="0"/>
              <a:t>‹#›</a:t>
            </a:fld>
            <a:endParaRPr kumimoji="1" lang="ja-JP" altLang="en-US"/>
          </a:p>
        </p:txBody>
      </p:sp>
    </p:spTree>
    <p:extLst>
      <p:ext uri="{BB962C8B-B14F-4D97-AF65-F5344CB8AC3E}">
        <p14:creationId xmlns:p14="http://schemas.microsoft.com/office/powerpoint/2010/main" val="3313999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r>
              <a:rPr kumimoji="1" lang="en-US" altLang="ja-JP" smtClean="0"/>
              <a:t>2017/10/20</a:t>
            </a:r>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4F5159E-66C5-4A96-B752-1AFDB95B0440}" type="slidenum">
              <a:rPr kumimoji="1" lang="ja-JP" altLang="en-US" smtClean="0"/>
              <a:t>‹#›</a:t>
            </a:fld>
            <a:endParaRPr kumimoji="1" lang="ja-JP" altLang="en-US"/>
          </a:p>
        </p:txBody>
      </p:sp>
    </p:spTree>
    <p:extLst>
      <p:ext uri="{BB962C8B-B14F-4D97-AF65-F5344CB8AC3E}">
        <p14:creationId xmlns:p14="http://schemas.microsoft.com/office/powerpoint/2010/main" val="470924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r>
              <a:rPr kumimoji="1" lang="en-US" altLang="ja-JP" smtClean="0"/>
              <a:t>2017/10/20</a:t>
            </a:r>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94F5159E-66C5-4A96-B752-1AFDB95B0440}" type="slidenum">
              <a:rPr kumimoji="1" lang="ja-JP" altLang="en-US" smtClean="0"/>
              <a:t>‹#›</a:t>
            </a:fld>
            <a:endParaRPr kumimoji="1" lang="ja-JP" altLang="en-US"/>
          </a:p>
        </p:txBody>
      </p:sp>
    </p:spTree>
    <p:extLst>
      <p:ext uri="{BB962C8B-B14F-4D97-AF65-F5344CB8AC3E}">
        <p14:creationId xmlns:p14="http://schemas.microsoft.com/office/powerpoint/2010/main" val="1292747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r>
              <a:rPr kumimoji="1" lang="en-US" altLang="ja-JP" smtClean="0"/>
              <a:t>2017/10/20</a:t>
            </a:r>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94F5159E-66C5-4A96-B752-1AFDB95B0440}" type="slidenum">
              <a:rPr kumimoji="1" lang="ja-JP" altLang="en-US" smtClean="0"/>
              <a:t>‹#›</a:t>
            </a:fld>
            <a:endParaRPr kumimoji="1" lang="ja-JP" altLang="en-US"/>
          </a:p>
        </p:txBody>
      </p:sp>
    </p:spTree>
    <p:extLst>
      <p:ext uri="{BB962C8B-B14F-4D97-AF65-F5344CB8AC3E}">
        <p14:creationId xmlns:p14="http://schemas.microsoft.com/office/powerpoint/2010/main" val="2102535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kumimoji="1" lang="en-US" altLang="ja-JP" smtClean="0"/>
              <a:t>2017/10/20</a:t>
            </a:r>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94F5159E-66C5-4A96-B752-1AFDB95B0440}" type="slidenum">
              <a:rPr kumimoji="1" lang="ja-JP" altLang="en-US" smtClean="0"/>
              <a:t>‹#›</a:t>
            </a:fld>
            <a:endParaRPr kumimoji="1" lang="ja-JP" altLang="en-US"/>
          </a:p>
        </p:txBody>
      </p:sp>
    </p:spTree>
    <p:extLst>
      <p:ext uri="{BB962C8B-B14F-4D97-AF65-F5344CB8AC3E}">
        <p14:creationId xmlns:p14="http://schemas.microsoft.com/office/powerpoint/2010/main" val="4138941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r>
              <a:rPr kumimoji="1" lang="en-US" altLang="ja-JP" smtClean="0"/>
              <a:t>2017/10/20</a:t>
            </a:r>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4F5159E-66C5-4A96-B752-1AFDB95B0440}" type="slidenum">
              <a:rPr kumimoji="1" lang="ja-JP" altLang="en-US" smtClean="0"/>
              <a:t>‹#›</a:t>
            </a:fld>
            <a:endParaRPr kumimoji="1" lang="ja-JP" altLang="en-US"/>
          </a:p>
        </p:txBody>
      </p:sp>
    </p:spTree>
    <p:extLst>
      <p:ext uri="{BB962C8B-B14F-4D97-AF65-F5344CB8AC3E}">
        <p14:creationId xmlns:p14="http://schemas.microsoft.com/office/powerpoint/2010/main" val="1976204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r>
              <a:rPr kumimoji="1" lang="en-US" altLang="ja-JP" smtClean="0"/>
              <a:t>2017/10/20</a:t>
            </a:r>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4F5159E-66C5-4A96-B752-1AFDB95B0440}" type="slidenum">
              <a:rPr kumimoji="1" lang="ja-JP" altLang="en-US" smtClean="0"/>
              <a:t>‹#›</a:t>
            </a:fld>
            <a:endParaRPr kumimoji="1" lang="ja-JP" altLang="en-US"/>
          </a:p>
        </p:txBody>
      </p:sp>
    </p:spTree>
    <p:extLst>
      <p:ext uri="{BB962C8B-B14F-4D97-AF65-F5344CB8AC3E}">
        <p14:creationId xmlns:p14="http://schemas.microsoft.com/office/powerpoint/2010/main" val="1983484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smtClean="0"/>
              <a:t>2017/10/20</a:t>
            </a:r>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F5159E-66C5-4A96-B752-1AFDB95B0440}" type="slidenum">
              <a:rPr kumimoji="1" lang="ja-JP" altLang="en-US" smtClean="0"/>
              <a:t>‹#›</a:t>
            </a:fld>
            <a:endParaRPr kumimoji="1" lang="ja-JP" altLang="en-US"/>
          </a:p>
        </p:txBody>
      </p:sp>
    </p:spTree>
    <p:extLst>
      <p:ext uri="{BB962C8B-B14F-4D97-AF65-F5344CB8AC3E}">
        <p14:creationId xmlns:p14="http://schemas.microsoft.com/office/powerpoint/2010/main" val="30243205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package" Target="../embeddings/Microsoft_PowerPoint__________1.pptx"/><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30.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95536" y="548680"/>
            <a:ext cx="8208912" cy="1470025"/>
          </a:xfrm>
          <a:noFill/>
          <a:ln w="38100">
            <a:solidFill>
              <a:srgbClr val="FFC000"/>
            </a:solidFill>
          </a:ln>
        </p:spPr>
        <p:txBody>
          <a:bodyPr/>
          <a:lstStyle/>
          <a:p>
            <a:r>
              <a:rPr lang="ja-JP" altLang="en-US" dirty="0" smtClean="0"/>
              <a:t>学校におけるがん教育の</a:t>
            </a:r>
            <a:r>
              <a:rPr lang="ja-JP" altLang="en-US" dirty="0"/>
              <a:t>進め方</a:t>
            </a:r>
            <a:endParaRPr kumimoji="1" lang="ja-JP" altLang="en-US" dirty="0"/>
          </a:p>
        </p:txBody>
      </p:sp>
      <p:sp>
        <p:nvSpPr>
          <p:cNvPr id="3" name="サブタイトル 2"/>
          <p:cNvSpPr>
            <a:spLocks noGrp="1"/>
          </p:cNvSpPr>
          <p:nvPr>
            <p:ph type="subTitle" idx="1"/>
          </p:nvPr>
        </p:nvSpPr>
        <p:spPr>
          <a:xfrm>
            <a:off x="467544" y="2276873"/>
            <a:ext cx="8352928" cy="4144658"/>
          </a:xfrm>
        </p:spPr>
        <p:txBody>
          <a:bodyPr>
            <a:normAutofit/>
          </a:bodyPr>
          <a:lstStyle/>
          <a:p>
            <a:r>
              <a:rPr kumimoji="1" lang="ja-JP" altLang="en-US" dirty="0" smtClean="0">
                <a:solidFill>
                  <a:schemeClr val="tx1"/>
                </a:solidFill>
              </a:rPr>
              <a:t>～第</a:t>
            </a:r>
            <a:r>
              <a:rPr lang="ja-JP" altLang="en-US" dirty="0">
                <a:solidFill>
                  <a:schemeClr val="tx1"/>
                </a:solidFill>
              </a:rPr>
              <a:t>２９</a:t>
            </a:r>
            <a:r>
              <a:rPr kumimoji="1" lang="ja-JP" altLang="en-US" dirty="0" smtClean="0">
                <a:solidFill>
                  <a:schemeClr val="tx1"/>
                </a:solidFill>
              </a:rPr>
              <a:t>回鳥取県医師会学校医・園医研修会～</a:t>
            </a:r>
            <a:endParaRPr kumimoji="1" lang="en-US" altLang="ja-JP" dirty="0" smtClean="0">
              <a:solidFill>
                <a:schemeClr val="tx1"/>
              </a:solidFill>
            </a:endParaRPr>
          </a:p>
          <a:p>
            <a:endParaRPr kumimoji="1" lang="en-US" altLang="ja-JP" dirty="0">
              <a:solidFill>
                <a:schemeClr val="tx1"/>
              </a:solidFill>
            </a:endParaRPr>
          </a:p>
          <a:p>
            <a:r>
              <a:rPr lang="ja-JP" altLang="en-US" dirty="0" smtClean="0">
                <a:solidFill>
                  <a:schemeClr val="tx1"/>
                </a:solidFill>
              </a:rPr>
              <a:t>　　　　　　　日時：平成２９年１０月２２日（日）</a:t>
            </a:r>
            <a:endParaRPr lang="en-US" altLang="ja-JP" dirty="0" smtClean="0">
              <a:solidFill>
                <a:schemeClr val="tx1"/>
              </a:solidFill>
            </a:endParaRPr>
          </a:p>
          <a:p>
            <a:pPr algn="l"/>
            <a:r>
              <a:rPr kumimoji="1" lang="ja-JP" altLang="en-US" dirty="0">
                <a:solidFill>
                  <a:schemeClr val="tx1"/>
                </a:solidFill>
              </a:rPr>
              <a:t>　</a:t>
            </a:r>
            <a:r>
              <a:rPr kumimoji="1" lang="ja-JP" altLang="en-US" dirty="0" smtClean="0">
                <a:solidFill>
                  <a:schemeClr val="tx1"/>
                </a:solidFill>
              </a:rPr>
              <a:t>　　　　　　　　  会場：鳥取県医師会館</a:t>
            </a:r>
            <a:endParaRPr kumimoji="1" lang="en-US" altLang="ja-JP" dirty="0" smtClean="0">
              <a:solidFill>
                <a:schemeClr val="tx1"/>
              </a:solidFill>
            </a:endParaRPr>
          </a:p>
          <a:p>
            <a:r>
              <a:rPr kumimoji="1" lang="ja-JP" altLang="en-US" sz="2600" dirty="0" smtClean="0">
                <a:solidFill>
                  <a:schemeClr val="tx1"/>
                </a:solidFill>
              </a:rPr>
              <a:t>                                鳥取県教育委員会事務局</a:t>
            </a:r>
            <a:endParaRPr lang="en-US" altLang="ja-JP" sz="2600" dirty="0">
              <a:solidFill>
                <a:schemeClr val="tx1"/>
              </a:solidFill>
            </a:endParaRPr>
          </a:p>
          <a:p>
            <a:r>
              <a:rPr lang="ja-JP" altLang="en-US" sz="2600" dirty="0" smtClean="0">
                <a:solidFill>
                  <a:schemeClr val="tx1"/>
                </a:solidFill>
              </a:rPr>
              <a:t>                          体育保健</a:t>
            </a:r>
            <a:r>
              <a:rPr kumimoji="1" lang="ja-JP" altLang="en-US" sz="2600" dirty="0" smtClean="0">
                <a:solidFill>
                  <a:schemeClr val="tx1"/>
                </a:solidFill>
              </a:rPr>
              <a:t>課　指導主事</a:t>
            </a:r>
            <a:endParaRPr kumimoji="1" lang="en-US" altLang="ja-JP" sz="2600" dirty="0" smtClean="0">
              <a:solidFill>
                <a:schemeClr val="tx1"/>
              </a:solidFill>
            </a:endParaRPr>
          </a:p>
          <a:p>
            <a:r>
              <a:rPr kumimoji="1" lang="ja-JP" altLang="en-US" sz="2600" dirty="0" smtClean="0">
                <a:solidFill>
                  <a:schemeClr val="tx1"/>
                </a:solidFill>
              </a:rPr>
              <a:t>                                　                    西尾　郁子</a:t>
            </a:r>
            <a:endParaRPr kumimoji="1" lang="en-US" altLang="ja-JP" sz="2600" dirty="0" smtClean="0">
              <a:solidFill>
                <a:schemeClr val="tx1"/>
              </a:solidFill>
            </a:endParaRPr>
          </a:p>
          <a:p>
            <a:endParaRPr kumimoji="1" lang="ja-JP" altLang="en-US" dirty="0">
              <a:solidFill>
                <a:schemeClr val="tx1"/>
              </a:solidFill>
            </a:endParaRP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4869160"/>
            <a:ext cx="2019032" cy="1436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2921406"/>
      </p:ext>
    </p:extLst>
  </p:cSld>
  <p:clrMapOvr>
    <a:masterClrMapping/>
  </p:clrMapOvr>
  <p:transition spd="slow">
    <p:cov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w="38100">
            <a:solidFill>
              <a:srgbClr val="FFC000"/>
            </a:solidFill>
          </a:ln>
        </p:spPr>
        <p:txBody>
          <a:bodyPr/>
          <a:lstStyle/>
          <a:p>
            <a:r>
              <a:rPr kumimoji="1" lang="ja-JP" altLang="en-US" dirty="0" smtClean="0"/>
              <a:t>がん教育の目標　①</a:t>
            </a:r>
            <a:endParaRPr kumimoji="1" lang="ja-JP" altLang="en-US" dirty="0"/>
          </a:p>
        </p:txBody>
      </p:sp>
      <p:sp>
        <p:nvSpPr>
          <p:cNvPr id="3" name="コンテンツ プレースホルダー 2"/>
          <p:cNvSpPr>
            <a:spLocks noGrp="1"/>
          </p:cNvSpPr>
          <p:nvPr>
            <p:ph idx="1"/>
          </p:nvPr>
        </p:nvSpPr>
        <p:spPr>
          <a:xfrm>
            <a:off x="191017" y="1600200"/>
            <a:ext cx="8845479" cy="4525963"/>
          </a:xfrm>
        </p:spPr>
        <p:txBody>
          <a:bodyPr>
            <a:normAutofit fontScale="92500"/>
          </a:bodyPr>
          <a:lstStyle/>
          <a:p>
            <a:pPr marL="0" indent="0">
              <a:buNone/>
            </a:pPr>
            <a:r>
              <a:rPr kumimoji="1" lang="ja-JP" altLang="en-US" dirty="0" smtClean="0"/>
              <a:t>①がんについて正しく理解することができるようにする</a:t>
            </a:r>
            <a:endParaRPr kumimoji="1" lang="en-US" altLang="ja-JP" dirty="0" smtClean="0"/>
          </a:p>
          <a:p>
            <a:pPr marL="0" indent="0">
              <a:buNone/>
            </a:pPr>
            <a:r>
              <a:rPr lang="ja-JP" altLang="en-US" dirty="0" smtClean="0"/>
              <a:t>　　　　　がんが身近な病気であること</a:t>
            </a:r>
            <a:endParaRPr lang="en-US" altLang="ja-JP" dirty="0" smtClean="0"/>
          </a:p>
          <a:p>
            <a:pPr marL="0" indent="0">
              <a:buNone/>
            </a:pPr>
            <a:r>
              <a:rPr kumimoji="1" lang="ja-JP" altLang="en-US" dirty="0" smtClean="0"/>
              <a:t>　　　　　がんの予防、早期発見・検診等への関心</a:t>
            </a:r>
            <a:endParaRPr kumimoji="1" lang="en-US" altLang="ja-JP" dirty="0" smtClean="0"/>
          </a:p>
          <a:p>
            <a:pPr marL="0" indent="0">
              <a:buNone/>
            </a:pPr>
            <a:endParaRPr kumimoji="1" lang="en-US" altLang="ja-JP" dirty="0" smtClean="0"/>
          </a:p>
          <a:p>
            <a:pPr marL="0" indent="0">
              <a:buNone/>
            </a:pPr>
            <a:r>
              <a:rPr kumimoji="1" lang="ja-JP" altLang="en-US" dirty="0" smtClean="0"/>
              <a:t>　　・正しい知識を身に付け、適切に対処できる</a:t>
            </a:r>
            <a:r>
              <a:rPr kumimoji="1" lang="ja-JP" altLang="en-US" u="sng" dirty="0" smtClean="0">
                <a:solidFill>
                  <a:srgbClr val="FF0000"/>
                </a:solidFill>
              </a:rPr>
              <a:t>実践力</a:t>
            </a:r>
            <a:endParaRPr kumimoji="1" lang="en-US" altLang="ja-JP" u="sng" dirty="0" smtClean="0">
              <a:solidFill>
                <a:srgbClr val="FF0000"/>
              </a:solidFill>
            </a:endParaRPr>
          </a:p>
          <a:p>
            <a:pPr marL="0" indent="0">
              <a:buNone/>
            </a:pPr>
            <a:r>
              <a:rPr lang="ja-JP" altLang="en-US" dirty="0">
                <a:solidFill>
                  <a:srgbClr val="FF0000"/>
                </a:solidFill>
              </a:rPr>
              <a:t>　</a:t>
            </a:r>
            <a:r>
              <a:rPr lang="ja-JP" altLang="en-US" dirty="0" smtClean="0">
                <a:solidFill>
                  <a:srgbClr val="FF0000"/>
                </a:solidFill>
              </a:rPr>
              <a:t>　　</a:t>
            </a:r>
            <a:r>
              <a:rPr kumimoji="1" lang="ja-JP" altLang="en-US" dirty="0" smtClean="0"/>
              <a:t>を育成する</a:t>
            </a:r>
            <a:endParaRPr kumimoji="1" lang="en-US" altLang="ja-JP" dirty="0" smtClean="0"/>
          </a:p>
          <a:p>
            <a:pPr marL="0" indent="0">
              <a:buNone/>
            </a:pPr>
            <a:r>
              <a:rPr lang="ja-JP" altLang="en-US" dirty="0" smtClean="0"/>
              <a:t>　　・がんを通じて様々な病気についても理解を深め、</a:t>
            </a:r>
            <a:endParaRPr lang="en-US" altLang="ja-JP" dirty="0" smtClean="0"/>
          </a:p>
          <a:p>
            <a:pPr marL="0" indent="0">
              <a:buNone/>
            </a:pPr>
            <a:r>
              <a:rPr lang="ja-JP" altLang="en-US" dirty="0">
                <a:solidFill>
                  <a:srgbClr val="FF0000"/>
                </a:solidFill>
              </a:rPr>
              <a:t>　</a:t>
            </a:r>
            <a:r>
              <a:rPr lang="ja-JP" altLang="en-US" dirty="0" smtClean="0">
                <a:solidFill>
                  <a:srgbClr val="FF0000"/>
                </a:solidFill>
              </a:rPr>
              <a:t>　　</a:t>
            </a:r>
            <a:r>
              <a:rPr lang="ja-JP" altLang="en-US" u="sng" dirty="0" smtClean="0">
                <a:solidFill>
                  <a:srgbClr val="FF0000"/>
                </a:solidFill>
              </a:rPr>
              <a:t>健康の保持増進</a:t>
            </a:r>
            <a:r>
              <a:rPr lang="ja-JP" altLang="en-US" dirty="0" smtClean="0"/>
              <a:t>に資する</a:t>
            </a:r>
            <a:endParaRPr kumimoji="1" lang="en-US" altLang="ja-JP" dirty="0" smtClean="0"/>
          </a:p>
          <a:p>
            <a:pPr marL="0" indent="0">
              <a:buNone/>
            </a:pPr>
            <a:endParaRPr kumimoji="1" lang="ja-JP" altLang="en-US" dirty="0"/>
          </a:p>
        </p:txBody>
      </p:sp>
      <p:sp>
        <p:nvSpPr>
          <p:cNvPr id="4" name="左中かっこ 3"/>
          <p:cNvSpPr/>
          <p:nvPr/>
        </p:nvSpPr>
        <p:spPr>
          <a:xfrm>
            <a:off x="899592" y="2333888"/>
            <a:ext cx="640276" cy="828395"/>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 name="右カーブ矢印 5"/>
          <p:cNvSpPr/>
          <p:nvPr/>
        </p:nvSpPr>
        <p:spPr>
          <a:xfrm>
            <a:off x="179512" y="2748085"/>
            <a:ext cx="564595" cy="149955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2035139556"/>
      </p:ext>
    </p:extLst>
  </p:cSld>
  <p:clrMapOvr>
    <a:masterClrMapping/>
  </p:clrMapOvr>
  <p:transition spd="slow">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noFill/>
          <a:ln w="38100">
            <a:solidFill>
              <a:srgbClr val="FFC000"/>
            </a:solidFill>
          </a:ln>
        </p:spPr>
        <p:txBody>
          <a:bodyPr/>
          <a:lstStyle/>
          <a:p>
            <a:r>
              <a:rPr kumimoji="1" lang="ja-JP" altLang="en-US" dirty="0" smtClean="0"/>
              <a:t>がん教育の目標　②</a:t>
            </a:r>
            <a:endParaRPr kumimoji="1" lang="ja-JP" altLang="en-US" dirty="0"/>
          </a:p>
        </p:txBody>
      </p:sp>
      <p:sp>
        <p:nvSpPr>
          <p:cNvPr id="3" name="コンテンツ プレースホルダー 2"/>
          <p:cNvSpPr>
            <a:spLocks noGrp="1"/>
          </p:cNvSpPr>
          <p:nvPr>
            <p:ph idx="1"/>
          </p:nvPr>
        </p:nvSpPr>
        <p:spPr>
          <a:xfrm>
            <a:off x="457200" y="1600200"/>
            <a:ext cx="8229600" cy="4925144"/>
          </a:xfrm>
        </p:spPr>
        <p:txBody>
          <a:bodyPr>
            <a:normAutofit/>
          </a:bodyPr>
          <a:lstStyle/>
          <a:p>
            <a:pPr marL="0" indent="0">
              <a:buNone/>
            </a:pPr>
            <a:r>
              <a:rPr lang="ja-JP" altLang="en-US" dirty="0" smtClean="0"/>
              <a:t>②</a:t>
            </a:r>
            <a:r>
              <a:rPr lang="ja-JP" altLang="en-US" dirty="0"/>
              <a:t>健康</a:t>
            </a:r>
            <a:r>
              <a:rPr lang="ja-JP" altLang="en-US" dirty="0" smtClean="0"/>
              <a:t>と命の大切さについて主体的に考える</a:t>
            </a:r>
            <a:r>
              <a:rPr lang="ja-JP" altLang="en-US" dirty="0" err="1" smtClean="0"/>
              <a:t>こ</a:t>
            </a:r>
            <a:endParaRPr lang="en-US" altLang="ja-JP" dirty="0" smtClean="0"/>
          </a:p>
          <a:p>
            <a:pPr marL="0" indent="0">
              <a:buNone/>
            </a:pPr>
            <a:r>
              <a:rPr lang="ja-JP" altLang="en-US" dirty="0"/>
              <a:t>　</a:t>
            </a:r>
            <a:r>
              <a:rPr lang="ja-JP" altLang="en-US" dirty="0" smtClean="0"/>
              <a:t>とができるようにする</a:t>
            </a:r>
            <a:endParaRPr kumimoji="1" lang="en-US" altLang="ja-JP" dirty="0" smtClean="0"/>
          </a:p>
          <a:p>
            <a:pPr marL="0" indent="0">
              <a:buNone/>
            </a:pPr>
            <a:r>
              <a:rPr lang="ja-JP" altLang="en-US" dirty="0" smtClean="0"/>
              <a:t>　　　　　がんについて学ぶ</a:t>
            </a:r>
            <a:endParaRPr lang="en-US" altLang="ja-JP" dirty="0" smtClean="0"/>
          </a:p>
          <a:p>
            <a:pPr marL="0" indent="0">
              <a:buNone/>
            </a:pPr>
            <a:r>
              <a:rPr kumimoji="1" lang="ja-JP" altLang="en-US" dirty="0" smtClean="0"/>
              <a:t>　　　　　がん</a:t>
            </a:r>
            <a:r>
              <a:rPr lang="ja-JP" altLang="en-US" dirty="0" smtClean="0"/>
              <a:t>と向き合う人々と触れ合う</a:t>
            </a:r>
            <a:endParaRPr lang="en-US" altLang="ja-JP" dirty="0" smtClean="0"/>
          </a:p>
          <a:p>
            <a:pPr marL="0" indent="0">
              <a:buNone/>
            </a:pPr>
            <a:endParaRPr lang="en-US" altLang="ja-JP" dirty="0" smtClean="0"/>
          </a:p>
          <a:p>
            <a:pPr marL="0" indent="0">
              <a:buNone/>
            </a:pPr>
            <a:r>
              <a:rPr lang="ja-JP" altLang="en-US" dirty="0"/>
              <a:t>　</a:t>
            </a:r>
            <a:r>
              <a:rPr lang="ja-JP" altLang="en-US" dirty="0" smtClean="0"/>
              <a:t>　・</a:t>
            </a:r>
            <a:r>
              <a:rPr kumimoji="1" lang="ja-JP" altLang="en-US" dirty="0" smtClean="0"/>
              <a:t>自他の健康と命の在り方に</a:t>
            </a:r>
            <a:r>
              <a:rPr kumimoji="1" lang="ja-JP" altLang="en-US" u="sng" dirty="0" smtClean="0">
                <a:solidFill>
                  <a:srgbClr val="FF0000"/>
                </a:solidFill>
              </a:rPr>
              <a:t>気づく</a:t>
            </a:r>
            <a:endParaRPr kumimoji="1" lang="en-US" altLang="ja-JP" u="sng" dirty="0" smtClean="0">
              <a:solidFill>
                <a:srgbClr val="FF0000"/>
              </a:solidFill>
            </a:endParaRPr>
          </a:p>
          <a:p>
            <a:pPr marL="0" indent="0">
              <a:buNone/>
            </a:pPr>
            <a:r>
              <a:rPr lang="ja-JP" altLang="en-US" dirty="0"/>
              <a:t>　</a:t>
            </a:r>
            <a:r>
              <a:rPr lang="ja-JP" altLang="en-US" dirty="0" smtClean="0"/>
              <a:t>　・自己の在り方や生き方を考え、</a:t>
            </a:r>
            <a:r>
              <a:rPr lang="ja-JP" altLang="en-US" u="sng" dirty="0" smtClean="0">
                <a:solidFill>
                  <a:srgbClr val="FF0000"/>
                </a:solidFill>
              </a:rPr>
              <a:t>共に考える</a:t>
            </a:r>
            <a:endParaRPr lang="en-US" altLang="ja-JP" u="sng" dirty="0" smtClean="0">
              <a:solidFill>
                <a:srgbClr val="FF0000"/>
              </a:solidFill>
            </a:endParaRPr>
          </a:p>
          <a:p>
            <a:pPr marL="0" indent="0">
              <a:buNone/>
            </a:pPr>
            <a:r>
              <a:rPr lang="ja-JP" altLang="en-US" dirty="0" smtClean="0"/>
              <a:t>　　　社会づくりを目指す</a:t>
            </a:r>
            <a:r>
              <a:rPr lang="ja-JP" altLang="en-US" u="sng" dirty="0" smtClean="0">
                <a:solidFill>
                  <a:srgbClr val="FF0000"/>
                </a:solidFill>
              </a:rPr>
              <a:t>態度を育成</a:t>
            </a:r>
            <a:r>
              <a:rPr lang="ja-JP" altLang="en-US" dirty="0" smtClean="0"/>
              <a:t>する</a:t>
            </a:r>
            <a:endParaRPr kumimoji="1" lang="en-US" altLang="ja-JP" dirty="0" smtClean="0"/>
          </a:p>
          <a:p>
            <a:pPr marL="0" indent="0">
              <a:buNone/>
            </a:pPr>
            <a:endParaRPr kumimoji="1" lang="ja-JP" altLang="en-US" dirty="0"/>
          </a:p>
        </p:txBody>
      </p:sp>
      <p:sp>
        <p:nvSpPr>
          <p:cNvPr id="4" name="左中かっこ 3"/>
          <p:cNvSpPr/>
          <p:nvPr/>
        </p:nvSpPr>
        <p:spPr>
          <a:xfrm>
            <a:off x="1051404" y="2955412"/>
            <a:ext cx="640276" cy="828395"/>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 name="右カーブ矢印 4"/>
          <p:cNvSpPr/>
          <p:nvPr/>
        </p:nvSpPr>
        <p:spPr>
          <a:xfrm>
            <a:off x="336115" y="3369610"/>
            <a:ext cx="564595" cy="149955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2858719309"/>
      </p:ext>
    </p:extLst>
  </p:cSld>
  <p:clrMapOvr>
    <a:masterClrMapping/>
  </p:clrMapOvr>
  <p:transition spd="slow">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13184" y="116632"/>
            <a:ext cx="8579296" cy="1080120"/>
          </a:xfrm>
          <a:ln w="38100">
            <a:solidFill>
              <a:srgbClr val="FFC000"/>
            </a:solidFill>
          </a:ln>
        </p:spPr>
        <p:txBody>
          <a:bodyPr>
            <a:normAutofit fontScale="90000"/>
          </a:bodyPr>
          <a:lstStyle/>
          <a:p>
            <a:pPr algn="l"/>
            <a:r>
              <a:rPr lang="en-US" altLang="ja-JP" dirty="0" smtClean="0"/>
              <a:t/>
            </a:r>
            <a:br>
              <a:rPr lang="en-US" altLang="ja-JP" dirty="0" smtClean="0"/>
            </a:br>
            <a:r>
              <a:rPr lang="ja-JP" altLang="en-US" dirty="0" smtClean="0"/>
              <a:t>　がん教育推進のための教材</a:t>
            </a:r>
            <a:r>
              <a:rPr lang="ja-JP" altLang="en-US" dirty="0"/>
              <a:t>について</a:t>
            </a:r>
            <a:r>
              <a:rPr lang="en-US" altLang="ja-JP" dirty="0"/>
              <a:t/>
            </a:r>
            <a:br>
              <a:rPr lang="en-US" altLang="ja-JP" dirty="0"/>
            </a:br>
            <a:endParaRPr kumimoji="1" lang="ja-JP" altLang="en-US" dirty="0"/>
          </a:p>
        </p:txBody>
      </p:sp>
      <p:sp>
        <p:nvSpPr>
          <p:cNvPr id="3" name="コンテンツ プレースホルダー 2"/>
          <p:cNvSpPr>
            <a:spLocks noGrp="1"/>
          </p:cNvSpPr>
          <p:nvPr>
            <p:ph idx="1"/>
          </p:nvPr>
        </p:nvSpPr>
        <p:spPr>
          <a:xfrm>
            <a:off x="467544" y="1412776"/>
            <a:ext cx="8289291" cy="5688632"/>
          </a:xfrm>
        </p:spPr>
        <p:txBody>
          <a:bodyPr>
            <a:normAutofit fontScale="92500" lnSpcReduction="10000"/>
          </a:bodyPr>
          <a:lstStyle/>
          <a:p>
            <a:pPr marL="0" indent="0">
              <a:buNone/>
            </a:pPr>
            <a:r>
              <a:rPr kumimoji="1" lang="ja-JP" altLang="en-US" dirty="0" smtClean="0"/>
              <a:t>ア　がんとは</a:t>
            </a:r>
            <a:r>
              <a:rPr lang="ja-JP" altLang="en-US" dirty="0"/>
              <a:t>どのよう</a:t>
            </a:r>
            <a:r>
              <a:rPr lang="ja-JP" altLang="en-US" dirty="0" smtClean="0"/>
              <a:t>な病気でしょうか？</a:t>
            </a:r>
            <a:endParaRPr kumimoji="1" lang="en-US" altLang="ja-JP" dirty="0" smtClean="0"/>
          </a:p>
          <a:p>
            <a:pPr marL="0" indent="0">
              <a:buNone/>
            </a:pPr>
            <a:r>
              <a:rPr lang="ja-JP" altLang="en-US" dirty="0" smtClean="0"/>
              <a:t>イ　</a:t>
            </a:r>
            <a:r>
              <a:rPr kumimoji="1" lang="ja-JP" altLang="en-US" dirty="0" smtClean="0"/>
              <a:t>我が国</a:t>
            </a:r>
            <a:r>
              <a:rPr lang="ja-JP" altLang="en-US" dirty="0"/>
              <a:t>における</a:t>
            </a:r>
            <a:r>
              <a:rPr kumimoji="1" lang="ja-JP" altLang="en-US" dirty="0" smtClean="0"/>
              <a:t>がんの状況</a:t>
            </a:r>
            <a:endParaRPr lang="en-US" altLang="ja-JP" dirty="0"/>
          </a:p>
          <a:p>
            <a:pPr marL="0" indent="0">
              <a:buNone/>
            </a:pPr>
            <a:r>
              <a:rPr kumimoji="1" lang="ja-JP" altLang="en-US" dirty="0" smtClean="0"/>
              <a:t>ウ　がんの経過と様々ながんの種類</a:t>
            </a:r>
            <a:endParaRPr kumimoji="1" lang="en-US" altLang="ja-JP" dirty="0" smtClean="0"/>
          </a:p>
          <a:p>
            <a:pPr marL="0" indent="0">
              <a:buNone/>
            </a:pPr>
            <a:r>
              <a:rPr lang="ja-JP" altLang="en-US" dirty="0" smtClean="0"/>
              <a:t>エ　がんの予防</a:t>
            </a:r>
            <a:endParaRPr lang="en-US" altLang="ja-JP" dirty="0" smtClean="0"/>
          </a:p>
          <a:p>
            <a:pPr marL="0" indent="0">
              <a:buNone/>
            </a:pPr>
            <a:r>
              <a:rPr kumimoji="1" lang="ja-JP" altLang="en-US" dirty="0" smtClean="0"/>
              <a:t>オ　がんの早期発見とがん検診</a:t>
            </a:r>
            <a:endParaRPr kumimoji="1" lang="en-US" altLang="ja-JP" dirty="0" smtClean="0"/>
          </a:p>
          <a:p>
            <a:pPr marL="0" indent="0">
              <a:buNone/>
            </a:pPr>
            <a:r>
              <a:rPr lang="ja-JP" altLang="en-US" dirty="0" smtClean="0"/>
              <a:t>カ　がんの治療法</a:t>
            </a:r>
            <a:endParaRPr lang="en-US" altLang="ja-JP" dirty="0" smtClean="0"/>
          </a:p>
          <a:p>
            <a:pPr marL="0" indent="0">
              <a:buNone/>
            </a:pPr>
            <a:r>
              <a:rPr kumimoji="1" lang="ja-JP" altLang="en-US" dirty="0" smtClean="0"/>
              <a:t>キ　がん治療における緩和ケア</a:t>
            </a:r>
            <a:endParaRPr kumimoji="1" lang="en-US" altLang="ja-JP" dirty="0" smtClean="0"/>
          </a:p>
          <a:p>
            <a:pPr marL="0" indent="0">
              <a:buNone/>
            </a:pPr>
            <a:r>
              <a:rPr lang="ja-JP" altLang="en-US" dirty="0" smtClean="0"/>
              <a:t>ク　がん患者の「生活の質」</a:t>
            </a:r>
            <a:endParaRPr lang="en-US" altLang="ja-JP" dirty="0" smtClean="0"/>
          </a:p>
          <a:p>
            <a:pPr marL="0" indent="0">
              <a:buNone/>
            </a:pPr>
            <a:r>
              <a:rPr kumimoji="1" lang="ja-JP" altLang="en-US" dirty="0" smtClean="0"/>
              <a:t>ケ　がん患者への理解と共生</a:t>
            </a:r>
            <a:endParaRPr kumimoji="1" lang="en-US" altLang="ja-JP" dirty="0" smtClean="0"/>
          </a:p>
          <a:p>
            <a:pPr marL="0" indent="0">
              <a:buNone/>
            </a:pPr>
            <a:r>
              <a:rPr lang="ja-JP" altLang="en-US" dirty="0"/>
              <a:t>　</a:t>
            </a:r>
            <a:r>
              <a:rPr lang="ja-JP" altLang="en-US" dirty="0" smtClean="0"/>
              <a:t>～小学生用教材案～</a:t>
            </a:r>
            <a:endParaRPr kumimoji="1" lang="en-US" altLang="ja-JP" dirty="0" smtClean="0"/>
          </a:p>
          <a:p>
            <a:pPr marL="0" indent="0">
              <a:buNone/>
            </a:pPr>
            <a:r>
              <a:rPr lang="ja-JP" altLang="en-US" dirty="0"/>
              <a:t>　</a:t>
            </a:r>
            <a:endParaRPr kumimoji="1" lang="ja-JP" alt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8184" y="3356992"/>
            <a:ext cx="2240619" cy="29668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12803580"/>
      </p:ext>
    </p:extLst>
  </p:cSld>
  <p:clrMapOvr>
    <a:masterClrMapping/>
  </p:clrMapOvr>
  <p:transition spd="slow">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88640"/>
            <a:ext cx="8229600" cy="1008112"/>
          </a:xfrm>
          <a:ln w="38100">
            <a:solidFill>
              <a:srgbClr val="FFC000"/>
            </a:solidFill>
          </a:ln>
        </p:spPr>
        <p:txBody>
          <a:bodyPr/>
          <a:lstStyle/>
          <a:p>
            <a:r>
              <a:rPr kumimoji="1" lang="ja-JP" altLang="en-US" dirty="0" smtClean="0"/>
              <a:t>がん教育の具体的な内容</a:t>
            </a:r>
            <a:endParaRPr kumimoji="1" lang="ja-JP" altLang="en-US" dirty="0"/>
          </a:p>
        </p:txBody>
      </p:sp>
      <p:sp>
        <p:nvSpPr>
          <p:cNvPr id="3" name="コンテンツ プレースホルダー 2"/>
          <p:cNvSpPr>
            <a:spLocks noGrp="1"/>
          </p:cNvSpPr>
          <p:nvPr>
            <p:ph idx="1"/>
          </p:nvPr>
        </p:nvSpPr>
        <p:spPr>
          <a:xfrm>
            <a:off x="457200" y="1196752"/>
            <a:ext cx="8229600" cy="5328592"/>
          </a:xfrm>
        </p:spPr>
        <p:txBody>
          <a:bodyPr>
            <a:normAutofit lnSpcReduction="10000"/>
          </a:bodyPr>
          <a:lstStyle/>
          <a:p>
            <a:pPr marL="0" indent="0">
              <a:buNone/>
            </a:pPr>
            <a:r>
              <a:rPr kumimoji="1" lang="ja-JP" altLang="en-US" dirty="0" smtClean="0"/>
              <a:t>ア　がんとは</a:t>
            </a:r>
            <a:endParaRPr kumimoji="1" lang="en-US" altLang="ja-JP" dirty="0" smtClean="0"/>
          </a:p>
          <a:p>
            <a:pPr marL="0" indent="0">
              <a:buNone/>
            </a:pPr>
            <a:r>
              <a:rPr lang="ja-JP" altLang="en-US" dirty="0"/>
              <a:t>　</a:t>
            </a:r>
            <a:r>
              <a:rPr lang="ja-JP" altLang="en-US" dirty="0" smtClean="0"/>
              <a:t>人間の体は、細胞からできています。正常な細胞の遺伝子が傷ついてできる異常な細胞のかたまりの中で悪性のものを「がん」といいます。</a:t>
            </a:r>
            <a:endParaRPr lang="en-US" altLang="ja-JP" dirty="0" smtClean="0"/>
          </a:p>
          <a:p>
            <a:pPr marL="0" indent="0">
              <a:buNone/>
            </a:pPr>
            <a:r>
              <a:rPr kumimoji="1" lang="ja-JP" altLang="en-US" dirty="0"/>
              <a:t>　</a:t>
            </a:r>
            <a:r>
              <a:rPr kumimoji="1" lang="ja-JP" altLang="en-US" dirty="0" smtClean="0"/>
              <a:t>健康な人の体でも毎日、多数のがん細胞が発生していますが、免疫が働いてがん細胞を死滅させています。しかし、この免疫が年を取ることなどにより低下すると、発生したがん細胞を死滅させることが難しくなります。その結果、がん細胞が無秩序に増え続けて周囲の組織に広がり、他の臓器にも移動して増えていきます。</a:t>
            </a:r>
            <a:endParaRPr kumimoji="1" lang="ja-JP" altLang="en-US" dirty="0"/>
          </a:p>
        </p:txBody>
      </p:sp>
    </p:spTree>
    <p:extLst>
      <p:ext uri="{BB962C8B-B14F-4D97-AF65-F5344CB8AC3E}">
        <p14:creationId xmlns:p14="http://schemas.microsoft.com/office/powerpoint/2010/main" val="1588651192"/>
      </p:ext>
    </p:extLst>
  </p:cSld>
  <p:clrMapOvr>
    <a:masterClrMapping/>
  </p:clrMapOvr>
  <p:transition spd="slow">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w="38100">
            <a:solidFill>
              <a:srgbClr val="FFC000"/>
            </a:solidFill>
          </a:ln>
        </p:spPr>
        <p:txBody>
          <a:bodyPr/>
          <a:lstStyle/>
          <a:p>
            <a:r>
              <a:rPr kumimoji="1" lang="ja-JP" altLang="en-US" dirty="0" smtClean="0"/>
              <a:t>がんの発生と経過</a:t>
            </a:r>
            <a:endParaRPr kumimoji="1" lang="ja-JP" altLang="en-US" dirty="0"/>
          </a:p>
        </p:txBody>
      </p:sp>
      <p:sp>
        <p:nvSpPr>
          <p:cNvPr id="3" name="コンテンツ プレースホルダー 2"/>
          <p:cNvSpPr>
            <a:spLocks noGrp="1"/>
          </p:cNvSpPr>
          <p:nvPr>
            <p:ph idx="1"/>
          </p:nvPr>
        </p:nvSpPr>
        <p:spPr>
          <a:xfrm>
            <a:off x="385193" y="1628800"/>
            <a:ext cx="8229600" cy="4857403"/>
          </a:xfrm>
        </p:spPr>
        <p:txBody>
          <a:bodyPr>
            <a:normAutofit/>
          </a:bodyPr>
          <a:lstStyle/>
          <a:p>
            <a:pPr marL="0" indent="0">
              <a:buNone/>
            </a:pPr>
            <a:r>
              <a:rPr kumimoji="1" lang="ja-JP" altLang="en-US" sz="2800" dirty="0" smtClean="0"/>
              <a:t>（出典：国立がん研究センターがん情報サービスより）</a:t>
            </a:r>
            <a:endParaRPr kumimoji="1" lang="ja-JP" altLang="en-US" sz="2800" dirty="0"/>
          </a:p>
        </p:txBody>
      </p:sp>
      <p:pic>
        <p:nvPicPr>
          <p:cNvPr id="10" name="図 9"/>
          <p:cNvPicPr>
            <a:picLocks noChangeAspect="1"/>
          </p:cNvPicPr>
          <p:nvPr/>
        </p:nvPicPr>
        <p:blipFill>
          <a:blip r:embed="rId2"/>
          <a:stretch>
            <a:fillRect/>
          </a:stretch>
        </p:blipFill>
        <p:spPr>
          <a:xfrm>
            <a:off x="1979712" y="2258797"/>
            <a:ext cx="5112567" cy="4410562"/>
          </a:xfrm>
          <a:prstGeom prst="rect">
            <a:avLst/>
          </a:prstGeom>
        </p:spPr>
      </p:pic>
    </p:spTree>
    <p:extLst>
      <p:ext uri="{BB962C8B-B14F-4D97-AF65-F5344CB8AC3E}">
        <p14:creationId xmlns:p14="http://schemas.microsoft.com/office/powerpoint/2010/main" val="4227671893"/>
      </p:ext>
    </p:extLst>
  </p:cSld>
  <p:clrMapOvr>
    <a:masterClrMapping/>
  </p:clrMapOvr>
  <p:transition spd="slow">
    <p:cov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w="38100">
            <a:solidFill>
              <a:srgbClr val="FFC000"/>
            </a:solidFill>
          </a:ln>
        </p:spPr>
        <p:txBody>
          <a:bodyPr>
            <a:normAutofit/>
          </a:bodyPr>
          <a:lstStyle/>
          <a:p>
            <a:r>
              <a:rPr kumimoji="1" lang="ja-JP" altLang="en-US" dirty="0" smtClean="0"/>
              <a:t>日本人におけるがんの主な原因</a:t>
            </a:r>
            <a:endParaRPr kumimoji="1" lang="ja-JP" altLang="en-US" dirty="0"/>
          </a:p>
        </p:txBody>
      </p:sp>
      <p:pic>
        <p:nvPicPr>
          <p:cNvPr id="7" name="コンテンツ プレースホルダー 6"/>
          <p:cNvPicPr>
            <a:picLocks noGrp="1" noChangeAspect="1"/>
          </p:cNvPicPr>
          <p:nvPr>
            <p:ph idx="1"/>
          </p:nvPr>
        </p:nvPicPr>
        <p:blipFill>
          <a:blip r:embed="rId2"/>
          <a:stretch>
            <a:fillRect/>
          </a:stretch>
        </p:blipFill>
        <p:spPr>
          <a:xfrm>
            <a:off x="1115616" y="1699771"/>
            <a:ext cx="5472608" cy="4679544"/>
          </a:xfrm>
          <a:prstGeom prst="rect">
            <a:avLst/>
          </a:prstGeom>
        </p:spPr>
      </p:pic>
      <p:pic>
        <p:nvPicPr>
          <p:cNvPr id="5" name="図 4"/>
          <p:cNvPicPr>
            <a:picLocks noChangeAspect="1"/>
          </p:cNvPicPr>
          <p:nvPr/>
        </p:nvPicPr>
        <p:blipFill>
          <a:blip r:embed="rId3"/>
          <a:stretch>
            <a:fillRect/>
          </a:stretch>
        </p:blipFill>
        <p:spPr>
          <a:xfrm>
            <a:off x="6732240" y="4005064"/>
            <a:ext cx="1521481" cy="2118826"/>
          </a:xfrm>
          <a:prstGeom prst="rect">
            <a:avLst/>
          </a:prstGeom>
          <a:ln>
            <a:solidFill>
              <a:schemeClr val="accent1"/>
            </a:solidFill>
          </a:ln>
        </p:spPr>
      </p:pic>
    </p:spTree>
    <p:extLst>
      <p:ext uri="{BB962C8B-B14F-4D97-AF65-F5344CB8AC3E}">
        <p14:creationId xmlns:p14="http://schemas.microsoft.com/office/powerpoint/2010/main" val="3141563173"/>
      </p:ext>
    </p:extLst>
  </p:cSld>
  <p:clrMapOvr>
    <a:masterClrMapping/>
  </p:clrMapOvr>
  <p:transition spd="slow">
    <p:cov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a:xfrm>
            <a:off x="457200" y="404664"/>
            <a:ext cx="8229600" cy="5721499"/>
          </a:xfrm>
        </p:spPr>
        <p:txBody>
          <a:bodyPr>
            <a:normAutofit lnSpcReduction="10000"/>
          </a:bodyPr>
          <a:lstStyle/>
          <a:p>
            <a:pPr marL="0" indent="0">
              <a:buNone/>
            </a:pPr>
            <a:r>
              <a:rPr kumimoji="1" lang="ja-JP" altLang="en-US" dirty="0" smtClean="0"/>
              <a:t>イ　がんの種類とその経過</a:t>
            </a:r>
            <a:endParaRPr kumimoji="1" lang="en-US" altLang="ja-JP" dirty="0" smtClean="0"/>
          </a:p>
          <a:p>
            <a:pPr marL="0" indent="0">
              <a:buNone/>
            </a:pPr>
            <a:r>
              <a:rPr lang="ja-JP" altLang="en-US" dirty="0"/>
              <a:t>　</a:t>
            </a:r>
            <a:r>
              <a:rPr lang="ja-JP" altLang="en-US" dirty="0" smtClean="0"/>
              <a:t>　がんには胃がん、大腸がん、肺がん、乳がん、前立腺がんなど様々な種類があり、治りやすさも種類によって異なる。また、がんによる症状や生活上の支障なども、がんの種類や状態により異なっている。病気が進み、生命を維持する上で重要な臓器等への影響が大きくなると、今まで通りの生活が出来なくなったり、命を失ったりすることもある。</a:t>
            </a:r>
            <a:endParaRPr lang="en-US" altLang="ja-JP" dirty="0" smtClean="0"/>
          </a:p>
          <a:p>
            <a:pPr marL="0" indent="0">
              <a:buNone/>
            </a:pPr>
            <a:endParaRPr kumimoji="1" lang="en-US" altLang="ja-JP" dirty="0"/>
          </a:p>
          <a:p>
            <a:pPr marL="0" indent="0">
              <a:buNone/>
            </a:pPr>
            <a:r>
              <a:rPr lang="ja-JP" altLang="en-US" dirty="0" smtClean="0"/>
              <a:t>ウ　我が国のがんの状況（省略）</a:t>
            </a:r>
            <a:endParaRPr kumimoji="1" lang="ja-JP" altLang="en-US" dirty="0"/>
          </a:p>
        </p:txBody>
      </p:sp>
    </p:spTree>
    <p:extLst>
      <p:ext uri="{BB962C8B-B14F-4D97-AF65-F5344CB8AC3E}">
        <p14:creationId xmlns:p14="http://schemas.microsoft.com/office/powerpoint/2010/main" val="1354789332"/>
      </p:ext>
    </p:extLst>
  </p:cSld>
  <p:clrMapOvr>
    <a:masterClrMapping/>
  </p:clrMapOvr>
  <p:transition spd="slow">
    <p:cove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a:stretch>
            <a:fillRect/>
          </a:stretch>
        </p:blipFill>
        <p:spPr>
          <a:xfrm>
            <a:off x="1080579" y="476672"/>
            <a:ext cx="6982841" cy="2919094"/>
          </a:xfrm>
          <a:prstGeom prst="rect">
            <a:avLst/>
          </a:prstGeom>
          <a:ln>
            <a:solidFill>
              <a:schemeClr val="accent1"/>
            </a:solidFill>
          </a:ln>
        </p:spPr>
      </p:pic>
      <p:pic>
        <p:nvPicPr>
          <p:cNvPr id="5" name="図 4"/>
          <p:cNvPicPr>
            <a:picLocks noChangeAspect="1"/>
          </p:cNvPicPr>
          <p:nvPr/>
        </p:nvPicPr>
        <p:blipFill>
          <a:blip r:embed="rId3"/>
          <a:stretch>
            <a:fillRect/>
          </a:stretch>
        </p:blipFill>
        <p:spPr>
          <a:xfrm>
            <a:off x="611560" y="4077072"/>
            <a:ext cx="3636896" cy="1655063"/>
          </a:xfrm>
          <a:prstGeom prst="rect">
            <a:avLst/>
          </a:prstGeom>
          <a:ln>
            <a:solidFill>
              <a:schemeClr val="accent1"/>
            </a:solidFill>
          </a:ln>
        </p:spPr>
      </p:pic>
      <p:pic>
        <p:nvPicPr>
          <p:cNvPr id="6" name="図 5"/>
          <p:cNvPicPr>
            <a:picLocks noChangeAspect="1"/>
          </p:cNvPicPr>
          <p:nvPr/>
        </p:nvPicPr>
        <p:blipFill>
          <a:blip r:embed="rId4"/>
          <a:stretch>
            <a:fillRect/>
          </a:stretch>
        </p:blipFill>
        <p:spPr>
          <a:xfrm>
            <a:off x="4860032" y="4077072"/>
            <a:ext cx="3564158" cy="1655063"/>
          </a:xfrm>
          <a:prstGeom prst="rect">
            <a:avLst/>
          </a:prstGeom>
          <a:ln>
            <a:solidFill>
              <a:schemeClr val="accent1"/>
            </a:solidFill>
          </a:ln>
        </p:spPr>
      </p:pic>
    </p:spTree>
    <p:extLst>
      <p:ext uri="{BB962C8B-B14F-4D97-AF65-F5344CB8AC3E}">
        <p14:creationId xmlns:p14="http://schemas.microsoft.com/office/powerpoint/2010/main" val="3675045184"/>
      </p:ext>
    </p:extLst>
  </p:cSld>
  <p:clrMapOvr>
    <a:masterClrMapping/>
  </p:clrMapOvr>
  <p:transition spd="slow">
    <p:cove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a:xfrm>
            <a:off x="457200" y="274638"/>
            <a:ext cx="8229600" cy="6250706"/>
          </a:xfrm>
        </p:spPr>
        <p:txBody>
          <a:bodyPr>
            <a:normAutofit fontScale="92500" lnSpcReduction="20000"/>
          </a:bodyPr>
          <a:lstStyle/>
          <a:p>
            <a:pPr marL="0" indent="0">
              <a:buNone/>
            </a:pPr>
            <a:r>
              <a:rPr lang="ja-JP" altLang="en-US" dirty="0"/>
              <a:t>エ</a:t>
            </a:r>
            <a:r>
              <a:rPr kumimoji="1" lang="ja-JP" altLang="en-US" dirty="0" smtClean="0"/>
              <a:t>　がんの予防</a:t>
            </a:r>
            <a:endParaRPr kumimoji="1" lang="en-US" altLang="ja-JP" dirty="0" smtClean="0"/>
          </a:p>
          <a:p>
            <a:pPr marL="0" indent="0">
              <a:buNone/>
            </a:pPr>
            <a:r>
              <a:rPr lang="ja-JP" altLang="en-US" dirty="0"/>
              <a:t>　</a:t>
            </a:r>
            <a:r>
              <a:rPr lang="ja-JP" altLang="en-US" dirty="0" smtClean="0"/>
              <a:t>　がんにかかる危険性を減らすための工夫として、たばこを吸わない、他人のたばこの煙をできるだけ避ける、バランスのとれた食事をする、適度な運動をする、定期的に健康診断を受けることなどがある。</a:t>
            </a:r>
            <a:endParaRPr lang="en-US" altLang="ja-JP" dirty="0" smtClean="0"/>
          </a:p>
          <a:p>
            <a:pPr marL="0" indent="0">
              <a:buNone/>
            </a:pPr>
            <a:endParaRPr lang="en-US" altLang="ja-JP" dirty="0" smtClean="0"/>
          </a:p>
          <a:p>
            <a:pPr marL="0" indent="0">
              <a:buNone/>
            </a:pPr>
            <a:r>
              <a:rPr lang="ja-JP" altLang="en-US" dirty="0"/>
              <a:t>オ</a:t>
            </a:r>
            <a:r>
              <a:rPr lang="ja-JP" altLang="en-US" dirty="0" smtClean="0"/>
              <a:t>　がんの早期発見・がん検診</a:t>
            </a:r>
            <a:endParaRPr lang="en-US" altLang="ja-JP" dirty="0" smtClean="0"/>
          </a:p>
          <a:p>
            <a:pPr marL="0" indent="0">
              <a:buNone/>
            </a:pPr>
            <a:r>
              <a:rPr kumimoji="1" lang="ja-JP" altLang="en-US" dirty="0"/>
              <a:t>　</a:t>
            </a:r>
            <a:r>
              <a:rPr kumimoji="1" lang="ja-JP" altLang="en-US" dirty="0" smtClean="0"/>
              <a:t>　がんにり患した場合、全体で半数以上、早期がんに関しては９割近くの方が治る。がんは症状が出にくい病気なので、早期に発見するためには、症状がなくても、がん検診を定期的に受けることが不可欠である。日本では、肺がん、胃がん、乳がん、子宮頸がん、大腸がんなどのがん検診が行われている。</a:t>
            </a:r>
            <a:endParaRPr kumimoji="1" lang="ja-JP" altLang="en-US" dirty="0"/>
          </a:p>
        </p:txBody>
      </p:sp>
    </p:spTree>
    <p:extLst>
      <p:ext uri="{BB962C8B-B14F-4D97-AF65-F5344CB8AC3E}">
        <p14:creationId xmlns:p14="http://schemas.microsoft.com/office/powerpoint/2010/main" val="3236775921"/>
      </p:ext>
    </p:extLst>
  </p:cSld>
  <p:clrMapOvr>
    <a:masterClrMapping/>
  </p:clrMapOvr>
  <p:transition spd="slow">
    <p:cov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a:stretch>
            <a:fillRect/>
          </a:stretch>
        </p:blipFill>
        <p:spPr>
          <a:xfrm>
            <a:off x="1259632" y="908720"/>
            <a:ext cx="6617302" cy="5077151"/>
          </a:xfrm>
          <a:prstGeom prst="rect">
            <a:avLst/>
          </a:prstGeom>
        </p:spPr>
      </p:pic>
    </p:spTree>
    <p:extLst>
      <p:ext uri="{BB962C8B-B14F-4D97-AF65-F5344CB8AC3E}">
        <p14:creationId xmlns:p14="http://schemas.microsoft.com/office/powerpoint/2010/main" val="248110367"/>
      </p:ext>
    </p:extLst>
  </p:cSld>
  <p:clrMapOvr>
    <a:masterClrMapping/>
  </p:clrMapOvr>
  <p:transition spd="slow">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04664"/>
            <a:ext cx="8507288" cy="5760640"/>
          </a:xfrm>
        </p:spPr>
        <p:txBody>
          <a:bodyPr>
            <a:normAutofit fontScale="90000"/>
          </a:bodyPr>
          <a:lstStyle/>
          <a:p>
            <a:pPr algn="l"/>
            <a:r>
              <a:rPr kumimoji="1" lang="en-US" altLang="ja-JP" sz="4000" dirty="0" smtClean="0"/>
              <a:t/>
            </a:r>
            <a:br>
              <a:rPr kumimoji="1" lang="en-US" altLang="ja-JP" sz="4000" dirty="0" smtClean="0"/>
            </a:br>
            <a:r>
              <a:rPr kumimoji="1" lang="en-US" altLang="ja-JP" sz="4000" dirty="0" smtClean="0"/>
              <a:t/>
            </a:r>
            <a:br>
              <a:rPr kumimoji="1" lang="en-US" altLang="ja-JP" sz="4000" dirty="0" smtClean="0"/>
            </a:br>
            <a:r>
              <a:rPr kumimoji="1" lang="ja-JP" altLang="en-US" dirty="0" smtClean="0"/>
              <a:t>１</a:t>
            </a:r>
            <a:r>
              <a:rPr lang="ja-JP" altLang="en-US" dirty="0"/>
              <a:t>　</a:t>
            </a:r>
            <a:r>
              <a:rPr kumimoji="1" lang="ja-JP" altLang="en-US" dirty="0" smtClean="0"/>
              <a:t>がんの現状について</a:t>
            </a:r>
            <a:r>
              <a:rPr kumimoji="1" lang="en-US" altLang="ja-JP" dirty="0" smtClean="0"/>
              <a:t/>
            </a:r>
            <a:br>
              <a:rPr kumimoji="1" lang="en-US" altLang="ja-JP" dirty="0" smtClean="0"/>
            </a:br>
            <a:r>
              <a:rPr lang="en-US" altLang="ja-JP" dirty="0"/>
              <a:t/>
            </a:r>
            <a:br>
              <a:rPr lang="en-US" altLang="ja-JP" dirty="0"/>
            </a:br>
            <a:r>
              <a:rPr lang="ja-JP" altLang="en-US" dirty="0" smtClean="0"/>
              <a:t>２　がん教育の基本的な考え方</a:t>
            </a:r>
            <a:r>
              <a:rPr lang="en-US" altLang="ja-JP" dirty="0" smtClean="0"/>
              <a:t/>
            </a:r>
            <a:br>
              <a:rPr lang="en-US" altLang="ja-JP" dirty="0" smtClean="0"/>
            </a:br>
            <a:r>
              <a:rPr lang="en-US" altLang="ja-JP" dirty="0" smtClean="0"/>
              <a:t/>
            </a:r>
            <a:br>
              <a:rPr lang="en-US" altLang="ja-JP" dirty="0" smtClean="0"/>
            </a:br>
            <a:r>
              <a:rPr lang="ja-JP" altLang="en-US" dirty="0" smtClean="0"/>
              <a:t>３</a:t>
            </a:r>
            <a:r>
              <a:rPr lang="ja-JP" altLang="en-US" dirty="0"/>
              <a:t>　</a:t>
            </a:r>
            <a:r>
              <a:rPr lang="ja-JP" altLang="en-US" dirty="0" smtClean="0"/>
              <a:t>県の取組について</a:t>
            </a:r>
            <a:r>
              <a:rPr lang="en-US" altLang="ja-JP" dirty="0" smtClean="0"/>
              <a:t/>
            </a:r>
            <a:br>
              <a:rPr lang="en-US" altLang="ja-JP" dirty="0" smtClean="0"/>
            </a:br>
            <a:r>
              <a:rPr lang="en-US" altLang="ja-JP" dirty="0"/>
              <a:t/>
            </a:r>
            <a:br>
              <a:rPr lang="en-US" altLang="ja-JP" dirty="0"/>
            </a:br>
            <a:r>
              <a:rPr lang="ja-JP" altLang="en-US" dirty="0" smtClean="0"/>
              <a:t>４　指導教材の紹介</a:t>
            </a:r>
            <a:r>
              <a:rPr lang="en-US" altLang="ja-JP" dirty="0" smtClean="0"/>
              <a:t/>
            </a:r>
            <a:br>
              <a:rPr lang="en-US" altLang="ja-JP" dirty="0" smtClean="0"/>
            </a:br>
            <a:endParaRPr kumimoji="1" lang="ja-JP" altLang="en-US" dirty="0"/>
          </a:p>
        </p:txBody>
      </p:sp>
      <p:sp>
        <p:nvSpPr>
          <p:cNvPr id="3" name="コンテンツ プレースホルダー 2"/>
          <p:cNvSpPr>
            <a:spLocks noGrp="1"/>
          </p:cNvSpPr>
          <p:nvPr>
            <p:ph idx="1"/>
          </p:nvPr>
        </p:nvSpPr>
        <p:spPr>
          <a:xfrm>
            <a:off x="251520" y="-387424"/>
            <a:ext cx="8435280" cy="1484784"/>
          </a:xfrm>
        </p:spPr>
        <p:txBody>
          <a:bodyPr>
            <a:normAutofit fontScale="85000" lnSpcReduction="20000"/>
          </a:bodyPr>
          <a:lstStyle/>
          <a:p>
            <a:pPr marL="0" indent="0">
              <a:buNone/>
            </a:pPr>
            <a:r>
              <a:rPr lang="ja-JP" altLang="en-US" dirty="0" smtClean="0"/>
              <a:t> 　　</a:t>
            </a:r>
            <a:endParaRPr lang="en-US" altLang="ja-JP" dirty="0" smtClean="0"/>
          </a:p>
          <a:p>
            <a:pPr marL="0" indent="0">
              <a:buNone/>
            </a:pPr>
            <a:r>
              <a:rPr lang="ja-JP" altLang="en-US" dirty="0" smtClean="0"/>
              <a:t>　　    </a:t>
            </a:r>
            <a:endParaRPr lang="en-US" altLang="ja-JP" dirty="0"/>
          </a:p>
          <a:p>
            <a:pPr marL="0" indent="0">
              <a:buNone/>
            </a:pPr>
            <a:r>
              <a:rPr kumimoji="1" lang="en-US" altLang="ja-JP" sz="4800" dirty="0" smtClean="0"/>
              <a:t>【</a:t>
            </a:r>
            <a:r>
              <a:rPr lang="ja-JP" altLang="en-US" sz="4800" dirty="0"/>
              <a:t>本日の</a:t>
            </a:r>
            <a:r>
              <a:rPr kumimoji="1" lang="ja-JP" altLang="en-US" sz="4800" dirty="0" smtClean="0"/>
              <a:t>内容</a:t>
            </a:r>
            <a:r>
              <a:rPr kumimoji="1" lang="en-US" altLang="ja-JP" sz="4800" dirty="0" smtClean="0"/>
              <a:t>】</a:t>
            </a:r>
          </a:p>
          <a:p>
            <a:pPr marL="0" indent="0">
              <a:buNone/>
            </a:pPr>
            <a:endParaRPr lang="en-US" altLang="ja-JP" dirty="0"/>
          </a:p>
          <a:p>
            <a:pPr marL="0" indent="0">
              <a:buNone/>
            </a:pPr>
            <a:endParaRPr kumimoji="1" lang="en-US" altLang="ja-JP" dirty="0" smtClean="0"/>
          </a:p>
          <a:p>
            <a:pPr marL="0" indent="0">
              <a:buNone/>
            </a:pPr>
            <a:endParaRPr lang="en-US" altLang="ja-JP" dirty="0" smtClean="0"/>
          </a:p>
          <a:p>
            <a:pPr marL="0" indent="0">
              <a:buNone/>
            </a:pPr>
            <a:endParaRPr lang="en-US" altLang="ja-JP" dirty="0"/>
          </a:p>
          <a:p>
            <a:pPr marL="0" indent="0">
              <a:buNone/>
            </a:pPr>
            <a:endParaRPr kumimoji="1" lang="ja-JP" altLang="en-US" dirty="0"/>
          </a:p>
        </p:txBody>
      </p:sp>
      <p:graphicFrame>
        <p:nvGraphicFramePr>
          <p:cNvPr id="4" name="オブジェクト 3"/>
          <p:cNvGraphicFramePr>
            <a:graphicFrameLocks noChangeAspect="1"/>
          </p:cNvGraphicFramePr>
          <p:nvPr>
            <p:extLst>
              <p:ext uri="{D42A27DB-BD31-4B8C-83A1-F6EECF244321}">
                <p14:modId xmlns:p14="http://schemas.microsoft.com/office/powerpoint/2010/main" val="2891018993"/>
              </p:ext>
            </p:extLst>
          </p:nvPr>
        </p:nvGraphicFramePr>
        <p:xfrm>
          <a:off x="6012160" y="4221088"/>
          <a:ext cx="2859799" cy="2020880"/>
        </p:xfrm>
        <a:graphic>
          <a:graphicData uri="http://schemas.openxmlformats.org/presentationml/2006/ole">
            <mc:AlternateContent xmlns:mc="http://schemas.openxmlformats.org/markup-compatibility/2006">
              <mc:Choice xmlns:v="urn:schemas-microsoft-com:vml" Requires="v">
                <p:oleObj spid="_x0000_s8211" name="Acrobat Document" r:id="rId3" imgW="8019943" imgH="5667255" progId="AcroExch.Document.11">
                  <p:embed/>
                </p:oleObj>
              </mc:Choice>
              <mc:Fallback>
                <p:oleObj name="Acrobat Document" r:id="rId3" imgW="8019943" imgH="5667255" progId="AcroExch.Document.11">
                  <p:embed/>
                  <p:pic>
                    <p:nvPicPr>
                      <p:cNvPr id="0" name=""/>
                      <p:cNvPicPr/>
                      <p:nvPr/>
                    </p:nvPicPr>
                    <p:blipFill>
                      <a:blip r:embed="rId4"/>
                      <a:stretch>
                        <a:fillRect/>
                      </a:stretch>
                    </p:blipFill>
                    <p:spPr>
                      <a:xfrm>
                        <a:off x="6012160" y="4221088"/>
                        <a:ext cx="2859799" cy="2020880"/>
                      </a:xfrm>
                      <a:prstGeom prst="rect">
                        <a:avLst/>
                      </a:prstGeom>
                    </p:spPr>
                  </p:pic>
                </p:oleObj>
              </mc:Fallback>
            </mc:AlternateContent>
          </a:graphicData>
        </a:graphic>
      </p:graphicFrame>
    </p:spTree>
    <p:extLst>
      <p:ext uri="{BB962C8B-B14F-4D97-AF65-F5344CB8AC3E}">
        <p14:creationId xmlns:p14="http://schemas.microsoft.com/office/powerpoint/2010/main" val="1104612057"/>
      </p:ext>
    </p:extLst>
  </p:cSld>
  <p:clrMapOvr>
    <a:masterClrMapping/>
  </p:clrMapOvr>
  <p:transition spd="slow">
    <p:cove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16632"/>
            <a:ext cx="8229600" cy="1143000"/>
          </a:xfrm>
          <a:ln w="38100">
            <a:solidFill>
              <a:srgbClr val="FFC000"/>
            </a:solidFill>
          </a:ln>
        </p:spPr>
        <p:txBody>
          <a:bodyPr>
            <a:normAutofit fontScale="90000"/>
          </a:bodyPr>
          <a:lstStyle/>
          <a:p>
            <a:r>
              <a:rPr kumimoji="1" lang="ja-JP" altLang="en-US" dirty="0" smtClean="0"/>
              <a:t>男女別がん検診受診率（４０～６９歳）</a:t>
            </a:r>
            <a:endParaRPr kumimoji="1" lang="ja-JP" alt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187624" y="1700808"/>
            <a:ext cx="7060841"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9119125"/>
      </p:ext>
    </p:extLst>
  </p:cSld>
  <p:clrMapOvr>
    <a:masterClrMapping/>
  </p:clrMapOvr>
  <p:transition spd="slow">
    <p:cove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a:xfrm>
            <a:off x="457200" y="274638"/>
            <a:ext cx="8229600" cy="6322714"/>
          </a:xfrm>
        </p:spPr>
        <p:txBody>
          <a:bodyPr>
            <a:normAutofit fontScale="92500" lnSpcReduction="20000"/>
          </a:bodyPr>
          <a:lstStyle/>
          <a:p>
            <a:pPr marL="0" indent="0">
              <a:buNone/>
            </a:pPr>
            <a:r>
              <a:rPr kumimoji="1" lang="ja-JP" altLang="en-US" dirty="0" smtClean="0"/>
              <a:t>カ　がんの治療法</a:t>
            </a:r>
            <a:endParaRPr kumimoji="1" lang="en-US" altLang="ja-JP" dirty="0" smtClean="0"/>
          </a:p>
          <a:p>
            <a:pPr marL="0" indent="0">
              <a:buNone/>
            </a:pPr>
            <a:r>
              <a:rPr lang="ja-JP" altLang="en-US" dirty="0"/>
              <a:t>　</a:t>
            </a:r>
            <a:r>
              <a:rPr lang="ja-JP" altLang="en-US" dirty="0" smtClean="0"/>
              <a:t>　がん治療の三つの柱は手術</a:t>
            </a:r>
            <a:r>
              <a:rPr lang="ja-JP" altLang="en-US" dirty="0"/>
              <a:t>療法</a:t>
            </a:r>
            <a:r>
              <a:rPr lang="ja-JP" altLang="en-US" dirty="0" smtClean="0"/>
              <a:t>、放射線</a:t>
            </a:r>
            <a:r>
              <a:rPr lang="ja-JP" altLang="en-US" dirty="0"/>
              <a:t>療法</a:t>
            </a:r>
            <a:r>
              <a:rPr lang="ja-JP" altLang="en-US" dirty="0" smtClean="0"/>
              <a:t>、薬物</a:t>
            </a:r>
            <a:r>
              <a:rPr lang="ja-JP" altLang="en-US" dirty="0"/>
              <a:t>療法</a:t>
            </a:r>
            <a:r>
              <a:rPr lang="ja-JP" altLang="en-US" dirty="0" smtClean="0"/>
              <a:t>（抗がん剤など）であり、がんの種類と進行度に応じて、三つの治療法を単独や、組み合わせて行う標準治療が定められている。それらを医師等と相談しながら主体的に選択することが重要になってくる。</a:t>
            </a:r>
            <a:endParaRPr lang="en-US" altLang="ja-JP" dirty="0" smtClean="0"/>
          </a:p>
          <a:p>
            <a:pPr marL="0" indent="0">
              <a:buNone/>
            </a:pPr>
            <a:endParaRPr kumimoji="1" lang="en-US" altLang="ja-JP" dirty="0"/>
          </a:p>
          <a:p>
            <a:pPr marL="0" indent="0">
              <a:buNone/>
            </a:pPr>
            <a:r>
              <a:rPr lang="ja-JP" altLang="en-US" dirty="0" smtClean="0"/>
              <a:t>キ　がん治療における緩和ケア</a:t>
            </a:r>
            <a:endParaRPr lang="en-US" altLang="ja-JP" dirty="0" smtClean="0"/>
          </a:p>
          <a:p>
            <a:pPr marL="0" indent="0">
              <a:buNone/>
            </a:pPr>
            <a:r>
              <a:rPr kumimoji="1" lang="ja-JP" altLang="en-US" dirty="0"/>
              <a:t>　</a:t>
            </a:r>
            <a:r>
              <a:rPr kumimoji="1" lang="ja-JP" altLang="en-US" dirty="0" smtClean="0"/>
              <a:t>　がんになったことで</a:t>
            </a:r>
            <a:r>
              <a:rPr lang="ja-JP" altLang="en-US" dirty="0" smtClean="0"/>
              <a:t>起こりうる痛みや心のつらさなどの症状を和らげ、通常の生活ができるようにするための医療が緩和ケアである。治らない場合も心身の苦痛を取るための医療が行われる。緩和ケアは、終末期だけでなく、がんと診断されたときから受けるものである。</a:t>
            </a:r>
            <a:endParaRPr kumimoji="1" lang="ja-JP" altLang="en-US" dirty="0"/>
          </a:p>
        </p:txBody>
      </p:sp>
      <p:pic>
        <p:nvPicPr>
          <p:cNvPr id="4" name="図 3"/>
          <p:cNvPicPr>
            <a:picLocks noChangeAspect="1"/>
          </p:cNvPicPr>
          <p:nvPr/>
        </p:nvPicPr>
        <p:blipFill>
          <a:blip r:embed="rId2"/>
          <a:stretch>
            <a:fillRect/>
          </a:stretch>
        </p:blipFill>
        <p:spPr>
          <a:xfrm>
            <a:off x="7596336" y="2672197"/>
            <a:ext cx="1345267" cy="1335297"/>
          </a:xfrm>
          <a:prstGeom prst="rect">
            <a:avLst/>
          </a:prstGeom>
        </p:spPr>
      </p:pic>
    </p:spTree>
    <p:extLst>
      <p:ext uri="{BB962C8B-B14F-4D97-AF65-F5344CB8AC3E}">
        <p14:creationId xmlns:p14="http://schemas.microsoft.com/office/powerpoint/2010/main" val="2956838373"/>
      </p:ext>
    </p:extLst>
  </p:cSld>
  <p:clrMapOvr>
    <a:masterClrMapping/>
  </p:clrMapOvr>
  <p:transition spd="slow">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a:xfrm>
            <a:off x="457200" y="116632"/>
            <a:ext cx="8229600" cy="6009531"/>
          </a:xfrm>
        </p:spPr>
        <p:txBody>
          <a:bodyPr>
            <a:normAutofit fontScale="85000" lnSpcReduction="20000"/>
          </a:bodyPr>
          <a:lstStyle/>
          <a:p>
            <a:pPr marL="0" indent="0">
              <a:buNone/>
            </a:pPr>
            <a:r>
              <a:rPr kumimoji="1" lang="ja-JP" altLang="en-US" dirty="0" smtClean="0"/>
              <a:t>①手術療法</a:t>
            </a:r>
            <a:endParaRPr kumimoji="1" lang="en-US" altLang="ja-JP" dirty="0" smtClean="0"/>
          </a:p>
          <a:p>
            <a:pPr marL="0" indent="0">
              <a:buNone/>
            </a:pPr>
            <a:r>
              <a:rPr lang="ja-JP" altLang="en-US" dirty="0"/>
              <a:t>　</a:t>
            </a:r>
            <a:r>
              <a:rPr lang="ja-JP" altLang="en-US" dirty="0" smtClean="0"/>
              <a:t>がんを手術により切除する。最近は入院期間が短くなる傾向にあり、早期であれば数日の入院、あるいは通院で治療できる。体への負担は大きいが、最近では内視鏡（小型カメラ）を用いた手術など、負担を軽減する手術方法も普及してきている。</a:t>
            </a:r>
            <a:endParaRPr kumimoji="1" lang="en-US" altLang="ja-JP" dirty="0" smtClean="0"/>
          </a:p>
          <a:p>
            <a:pPr marL="0" indent="0">
              <a:buNone/>
            </a:pPr>
            <a:r>
              <a:rPr lang="ja-JP" altLang="en-US" dirty="0" smtClean="0"/>
              <a:t>②放射線療法</a:t>
            </a:r>
            <a:endParaRPr lang="en-US" altLang="ja-JP" dirty="0" smtClean="0"/>
          </a:p>
          <a:p>
            <a:pPr marL="0" indent="0">
              <a:buNone/>
            </a:pPr>
            <a:r>
              <a:rPr lang="ja-JP" altLang="en-US" dirty="0" smtClean="0"/>
              <a:t>　放射線を照射することによってがん細胞を死滅させ、がんを完治させたり症状を取り除いたりする。放射線療法は通院で行うことができ、体への負担も比較的少ない。</a:t>
            </a:r>
            <a:endParaRPr lang="en-US" altLang="ja-JP" dirty="0" smtClean="0"/>
          </a:p>
          <a:p>
            <a:pPr marL="0" indent="0">
              <a:buNone/>
            </a:pPr>
            <a:r>
              <a:rPr kumimoji="1" lang="ja-JP" altLang="en-US" dirty="0" smtClean="0"/>
              <a:t>③化学療法</a:t>
            </a:r>
            <a:endParaRPr kumimoji="1" lang="en-US" altLang="ja-JP" dirty="0" smtClean="0"/>
          </a:p>
          <a:p>
            <a:pPr marL="0" indent="0">
              <a:buNone/>
            </a:pPr>
            <a:r>
              <a:rPr lang="ja-JP" altLang="en-US" dirty="0"/>
              <a:t>　</a:t>
            </a:r>
            <a:r>
              <a:rPr lang="ja-JP" altLang="en-US" dirty="0" smtClean="0"/>
              <a:t>抗がん剤などの薬を服用あるいは点滴・注射するなどして、がん細胞の増殖を抑える。薬の種類によっては、副作用として脱毛、吐き気などが現れる。最近は通院で治療できる場合も増えつつある。なお、子どもに多い白血病では、抗がん剤による治療が行われることが多い。</a:t>
            </a:r>
            <a:endParaRPr kumimoji="1" lang="ja-JP" altLang="en-US" dirty="0"/>
          </a:p>
        </p:txBody>
      </p:sp>
    </p:spTree>
    <p:extLst>
      <p:ext uri="{BB962C8B-B14F-4D97-AF65-F5344CB8AC3E}">
        <p14:creationId xmlns:p14="http://schemas.microsoft.com/office/powerpoint/2010/main" val="2013169816"/>
      </p:ext>
    </p:extLst>
  </p:cSld>
  <p:clrMapOvr>
    <a:masterClrMapping/>
  </p:clrMapOvr>
  <p:transition spd="slow">
    <p:cov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a:stretch>
            <a:fillRect/>
          </a:stretch>
        </p:blipFill>
        <p:spPr>
          <a:xfrm>
            <a:off x="899592" y="476672"/>
            <a:ext cx="7611432" cy="3744416"/>
          </a:xfrm>
          <a:prstGeom prst="rect">
            <a:avLst/>
          </a:prstGeom>
          <a:ln>
            <a:solidFill>
              <a:schemeClr val="accent1"/>
            </a:solidFill>
          </a:ln>
        </p:spPr>
      </p:pic>
      <p:pic>
        <p:nvPicPr>
          <p:cNvPr id="5" name="図 4"/>
          <p:cNvPicPr>
            <a:picLocks noChangeAspect="1"/>
          </p:cNvPicPr>
          <p:nvPr/>
        </p:nvPicPr>
        <p:blipFill>
          <a:blip r:embed="rId3"/>
          <a:stretch>
            <a:fillRect/>
          </a:stretch>
        </p:blipFill>
        <p:spPr>
          <a:xfrm>
            <a:off x="1043608" y="4394250"/>
            <a:ext cx="7467416" cy="2264344"/>
          </a:xfrm>
          <a:prstGeom prst="rect">
            <a:avLst/>
          </a:prstGeom>
        </p:spPr>
      </p:pic>
    </p:spTree>
    <p:extLst>
      <p:ext uri="{BB962C8B-B14F-4D97-AF65-F5344CB8AC3E}">
        <p14:creationId xmlns:p14="http://schemas.microsoft.com/office/powerpoint/2010/main" val="339979327"/>
      </p:ext>
    </p:extLst>
  </p:cSld>
  <p:clrMapOvr>
    <a:masterClrMapping/>
  </p:clrMapOvr>
  <p:transition spd="slow">
    <p:cove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a:xfrm>
            <a:off x="457200" y="274638"/>
            <a:ext cx="8229600" cy="6322714"/>
          </a:xfrm>
        </p:spPr>
        <p:txBody>
          <a:bodyPr>
            <a:normAutofit fontScale="92500" lnSpcReduction="20000"/>
          </a:bodyPr>
          <a:lstStyle/>
          <a:p>
            <a:pPr marL="0" indent="0">
              <a:buNone/>
            </a:pPr>
            <a:r>
              <a:rPr kumimoji="1" lang="ja-JP" altLang="en-US" dirty="0" smtClean="0"/>
              <a:t>ク　がん患者の生活の質</a:t>
            </a:r>
            <a:endParaRPr kumimoji="1" lang="en-US" altLang="ja-JP" dirty="0" smtClean="0"/>
          </a:p>
          <a:p>
            <a:pPr marL="0" indent="0">
              <a:buNone/>
            </a:pPr>
            <a:r>
              <a:rPr lang="ja-JP" altLang="en-US" dirty="0"/>
              <a:t>　</a:t>
            </a:r>
            <a:r>
              <a:rPr lang="ja-JP" altLang="en-US" dirty="0" smtClean="0"/>
              <a:t>　がんの治療の際に、単に病気を治すだけではなく、治療後の「生活の質」を大切にする考え方が広まってきている。治療による影響について十分知った上で、がんになっても、その人らしく、充実した生き方ができるよう、治療法を選択することが重要である。</a:t>
            </a:r>
            <a:endParaRPr lang="en-US" altLang="ja-JP" dirty="0" smtClean="0"/>
          </a:p>
          <a:p>
            <a:pPr marL="0" indent="0">
              <a:buNone/>
            </a:pPr>
            <a:endParaRPr lang="en-US" altLang="ja-JP" dirty="0" smtClean="0"/>
          </a:p>
          <a:p>
            <a:pPr marL="0" indent="0">
              <a:buNone/>
            </a:pPr>
            <a:r>
              <a:rPr kumimoji="1" lang="ja-JP" altLang="en-US" dirty="0" smtClean="0"/>
              <a:t>ケ　がん患者への理解と共生</a:t>
            </a:r>
            <a:endParaRPr kumimoji="1" lang="en-US" altLang="ja-JP" dirty="0" smtClean="0"/>
          </a:p>
          <a:p>
            <a:pPr marL="0" indent="0">
              <a:buNone/>
            </a:pPr>
            <a:r>
              <a:rPr lang="ja-JP" altLang="en-US" dirty="0"/>
              <a:t>　</a:t>
            </a:r>
            <a:r>
              <a:rPr lang="ja-JP" altLang="en-US" dirty="0" smtClean="0"/>
              <a:t>がん患者は増加しているが、生存率も高まり、治る人、社会に復帰する人、病気を抱えながらも自分らしく生きる人が増えてきている。そのような人たちが、社会生活を行っていく中で、がん患者への偏見をなくし、お互いに支え合い、共に暮らしていくことが大切である。</a:t>
            </a:r>
            <a:endParaRPr kumimoji="1" lang="ja-JP" altLang="en-US"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8224" y="2780928"/>
            <a:ext cx="1774076" cy="975742"/>
          </a:xfrm>
          <a:prstGeom prst="rect">
            <a:avLst/>
          </a:prstGeom>
        </p:spPr>
      </p:pic>
    </p:spTree>
    <p:extLst>
      <p:ext uri="{BB962C8B-B14F-4D97-AF65-F5344CB8AC3E}">
        <p14:creationId xmlns:p14="http://schemas.microsoft.com/office/powerpoint/2010/main" val="3690657956"/>
      </p:ext>
    </p:extLst>
  </p:cSld>
  <p:clrMapOvr>
    <a:masterClrMapping/>
  </p:clrMapOvr>
  <p:transition spd="slow">
    <p:cove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w="38100">
            <a:solidFill>
              <a:srgbClr val="FFC000"/>
            </a:solidFill>
          </a:ln>
        </p:spPr>
        <p:txBody>
          <a:bodyPr/>
          <a:lstStyle/>
          <a:p>
            <a:r>
              <a:rPr kumimoji="1" lang="ja-JP" altLang="en-US" dirty="0" smtClean="0"/>
              <a:t>外部講師の確保について</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がん教育の実施に当たっては、がんという専門性の高さを鑑みて、がんの専門家の確保が重要である。</a:t>
            </a:r>
            <a:endParaRPr kumimoji="1" lang="en-US" altLang="ja-JP" dirty="0" smtClean="0"/>
          </a:p>
          <a:p>
            <a:pPr marL="0" indent="0">
              <a:buNone/>
            </a:pPr>
            <a:endParaRPr lang="en-US" altLang="ja-JP" dirty="0"/>
          </a:p>
          <a:p>
            <a:pPr marL="0" indent="0">
              <a:buNone/>
            </a:pPr>
            <a:r>
              <a:rPr kumimoji="1" lang="ja-JP" altLang="en-US" dirty="0" smtClean="0"/>
              <a:t>⇒保健福祉部局・医療機関、がん患者団体等</a:t>
            </a:r>
            <a:endParaRPr kumimoji="1" lang="en-US" altLang="ja-JP" dirty="0" smtClean="0"/>
          </a:p>
          <a:p>
            <a:pPr marL="0" indent="0">
              <a:buNone/>
            </a:pPr>
            <a:r>
              <a:rPr lang="ja-JP" altLang="en-US" dirty="0"/>
              <a:t>　</a:t>
            </a:r>
            <a:r>
              <a:rPr lang="ja-JP" altLang="en-US" dirty="0" smtClean="0"/>
              <a:t>との連携が求められる</a:t>
            </a:r>
            <a:r>
              <a:rPr lang="ja-JP" altLang="en-US" dirty="0"/>
              <a:t>。</a:t>
            </a:r>
            <a:endParaRPr kumimoji="1" lang="ja-JP" altLang="en-US" dirty="0"/>
          </a:p>
        </p:txBody>
      </p:sp>
    </p:spTree>
    <p:extLst>
      <p:ext uri="{BB962C8B-B14F-4D97-AF65-F5344CB8AC3E}">
        <p14:creationId xmlns:p14="http://schemas.microsoft.com/office/powerpoint/2010/main" val="1570892325"/>
      </p:ext>
    </p:extLst>
  </p:cSld>
  <p:clrMapOvr>
    <a:masterClrMapping/>
  </p:clrMapOvr>
  <p:transition spd="slow">
    <p:cove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6103" y="152400"/>
            <a:ext cx="8892480" cy="1143000"/>
          </a:xfrm>
          <a:ln w="38100">
            <a:solidFill>
              <a:srgbClr val="FFC000"/>
            </a:solidFill>
          </a:ln>
        </p:spPr>
        <p:txBody>
          <a:bodyPr>
            <a:normAutofit fontScale="90000"/>
          </a:bodyPr>
          <a:lstStyle/>
          <a:p>
            <a:r>
              <a:rPr kumimoji="1" lang="ja-JP" altLang="en-US" dirty="0" smtClean="0"/>
              <a:t>外部講師を活用した</a:t>
            </a:r>
            <a:r>
              <a:rPr kumimoji="1" lang="en-US" altLang="ja-JP" dirty="0" smtClean="0"/>
              <a:t/>
            </a:r>
            <a:br>
              <a:rPr kumimoji="1" lang="en-US" altLang="ja-JP" dirty="0" smtClean="0"/>
            </a:br>
            <a:r>
              <a:rPr kumimoji="1" lang="ja-JP" altLang="en-US" dirty="0" smtClean="0"/>
              <a:t>がん教育実施上の手順（例）</a:t>
            </a:r>
            <a:endParaRPr kumimoji="1" lang="ja-JP" altLang="en-US" dirty="0"/>
          </a:p>
        </p:txBody>
      </p:sp>
      <p:graphicFrame>
        <p:nvGraphicFramePr>
          <p:cNvPr id="14" name="コンテンツ プレースホルダー 13"/>
          <p:cNvGraphicFramePr>
            <a:graphicFrameLocks noGrp="1"/>
          </p:cNvGraphicFramePr>
          <p:nvPr>
            <p:ph idx="1"/>
            <p:extLst>
              <p:ext uri="{D42A27DB-BD31-4B8C-83A1-F6EECF244321}">
                <p14:modId xmlns:p14="http://schemas.microsoft.com/office/powerpoint/2010/main" val="568280771"/>
              </p:ext>
            </p:extLst>
          </p:nvPr>
        </p:nvGraphicFramePr>
        <p:xfrm>
          <a:off x="467543" y="1276022"/>
          <a:ext cx="8229599" cy="5508041"/>
        </p:xfrm>
        <a:graphic>
          <a:graphicData uri="http://schemas.openxmlformats.org/drawingml/2006/table">
            <a:tbl>
              <a:tblPr/>
              <a:tblGrid>
                <a:gridCol w="458143"/>
                <a:gridCol w="2426459"/>
                <a:gridCol w="2986412"/>
                <a:gridCol w="2358585"/>
              </a:tblGrid>
              <a:tr h="551231">
                <a:tc>
                  <a:txBody>
                    <a:bodyPr/>
                    <a:lstStyle/>
                    <a:p>
                      <a:pPr algn="l" fontAlgn="ctr"/>
                      <a:endPar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rPr>
                        <a:t>企画</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rPr>
                        <a:t>打合せ</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rPr>
                        <a:t>準備</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r>
              <a:tr h="2658434">
                <a:tc>
                  <a:txBody>
                    <a:bodyPr/>
                    <a:lstStyle/>
                    <a:p>
                      <a:pPr algn="ctr" fontAlgn="ctr"/>
                      <a:r>
                        <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rPr>
                        <a:t>学校内</a:t>
                      </a:r>
                    </a:p>
                  </a:txBody>
                  <a:tcPr marL="9525" marR="9525" marT="9525" marB="0" vert="ea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rPr>
                        <a:t>　保体主事や授業を担当する保健体育教諭や学級担任などを中心に核となる教員を決め関係職員と連携しつつ外部講師を活用したがん教育を企画する。</a:t>
                      </a:r>
                      <a:br>
                        <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rPr>
                        <a:t>・どんなテーマで</a:t>
                      </a:r>
                      <a:br>
                        <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rPr>
                        <a:t>・いつ</a:t>
                      </a:r>
                      <a:br>
                        <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rPr>
                        <a:t>・だれを講師に</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rPr>
                        <a:t>　外部講師を活用したがん教育の実施に向けて、教職員の共通理解を図り、実施内容等について話し合う。また、教科書やがん教育にかかわるビデオ、パンフレットなどの資料を準備し、外部講師を活用したがん教育の講師予定者との打合せに備える。</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rPr>
                        <a:t>　当日児童生徒に配布する資料や使用する視聴覚教材を準備する。</a:t>
                      </a:r>
                      <a:br>
                        <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rPr>
                        <a:t>　必要な場合には事前学習・事前指導等を行う。</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42058">
                <a:tc>
                  <a:txBody>
                    <a:bodyPr/>
                    <a:lstStyle/>
                    <a:p>
                      <a:pPr algn="ctr" fontAlgn="ctr"/>
                      <a:r>
                        <a:rPr lang="ja-JP" altLang="en-US" sz="1800" b="0" i="0" u="none" strike="noStrike">
                          <a:solidFill>
                            <a:srgbClr val="000000"/>
                          </a:solidFill>
                          <a:effectLst/>
                          <a:latin typeface="ＭＳ Ｐゴシック" panose="020B0600070205080204" pitchFamily="50" charset="-128"/>
                          <a:ea typeface="ＭＳ Ｐゴシック" panose="020B0600070205080204" pitchFamily="50" charset="-128"/>
                        </a:rPr>
                        <a:t>関係者との調整</a:t>
                      </a:r>
                    </a:p>
                  </a:txBody>
                  <a:tcPr marL="9525" marR="9525" marT="9525" marB="0" vert="ea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ja-JP" altLang="en-US" sz="1800" b="0" i="0" u="none" strike="noStrike">
                          <a:solidFill>
                            <a:srgbClr val="000000"/>
                          </a:solidFill>
                          <a:effectLst/>
                          <a:latin typeface="ＭＳ Ｐゴシック" panose="020B0600070205080204" pitchFamily="50" charset="-128"/>
                          <a:ea typeface="ＭＳ Ｐゴシック" panose="020B0600070205080204" pitchFamily="50" charset="-128"/>
                        </a:rPr>
                        <a:t>　外部講師を活用したがん教育の企画に合わせて、関係機関に講師の派遣を依頼する。</a:t>
                      </a:r>
                      <a:br>
                        <a:rPr lang="ja-JP" altLang="en-US" sz="18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1800" b="0" i="0" u="none" strike="noStrike">
                          <a:solidFill>
                            <a:srgbClr val="000000"/>
                          </a:solidFill>
                          <a:effectLst/>
                          <a:latin typeface="ＭＳ Ｐゴシック" panose="020B0600070205080204" pitchFamily="50" charset="-128"/>
                          <a:ea typeface="ＭＳ Ｐゴシック" panose="020B0600070205080204" pitchFamily="50" charset="-128"/>
                        </a:rPr>
                        <a:t>・事前打診</a:t>
                      </a:r>
                      <a:br>
                        <a:rPr lang="ja-JP" altLang="en-US" sz="18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1800" b="0" i="0" u="none" strike="noStrike">
                          <a:solidFill>
                            <a:srgbClr val="000000"/>
                          </a:solidFill>
                          <a:effectLst/>
                          <a:latin typeface="ＭＳ Ｐゴシック" panose="020B0600070205080204" pitchFamily="50" charset="-128"/>
                          <a:ea typeface="ＭＳ Ｐゴシック" panose="020B0600070205080204" pitchFamily="50" charset="-128"/>
                        </a:rPr>
                        <a:t>・正式依頼状送付</a:t>
                      </a:r>
                      <a:br>
                        <a:rPr lang="ja-JP" altLang="en-US" sz="18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1800" b="0" i="0" u="none" strike="noStrike">
                          <a:solidFill>
                            <a:srgbClr val="000000"/>
                          </a:solidFill>
                          <a:effectLst/>
                          <a:latin typeface="ＭＳ Ｐゴシック" panose="020B0600070205080204" pitchFamily="50" charset="-128"/>
                          <a:ea typeface="ＭＳ Ｐゴシック" panose="020B0600070205080204" pitchFamily="50" charset="-128"/>
                        </a:rPr>
                        <a:t>・打合せ日程調整</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rPr>
                        <a:t>　外部講師を活用したがん教育の講師予定者と当日の指導内容や指導方法について打合せを行う。</a:t>
                      </a:r>
                      <a:br>
                        <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rPr>
                        <a:t>・詳細な日程</a:t>
                      </a:r>
                      <a:br>
                        <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rPr>
                        <a:t>・講師と学校の役割分担</a:t>
                      </a:r>
                      <a:br>
                        <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rPr>
                        <a:t>・準備品等</a:t>
                      </a:r>
                      <a:br>
                        <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rPr>
                        <a:t>・指導上の留意事項確認</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rPr>
                        <a:t>　資料や視聴覚機材についての最終確認を行う。</a:t>
                      </a:r>
                      <a:br>
                        <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rPr>
                        <a:t>　講師と教員との役割分担についても確認する。</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5" name="右矢印 14"/>
          <p:cNvSpPr/>
          <p:nvPr/>
        </p:nvSpPr>
        <p:spPr>
          <a:xfrm>
            <a:off x="3047256" y="1530775"/>
            <a:ext cx="4572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6" name="右矢印 15"/>
          <p:cNvSpPr/>
          <p:nvPr/>
        </p:nvSpPr>
        <p:spPr>
          <a:xfrm>
            <a:off x="6084168" y="1530775"/>
            <a:ext cx="4572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Tree>
    <p:extLst>
      <p:ext uri="{BB962C8B-B14F-4D97-AF65-F5344CB8AC3E}">
        <p14:creationId xmlns:p14="http://schemas.microsoft.com/office/powerpoint/2010/main" val="3376361278"/>
      </p:ext>
    </p:extLst>
  </p:cSld>
  <p:clrMapOvr>
    <a:masterClrMapping/>
  </p:clrMapOvr>
  <p:transition spd="slow">
    <p:cove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w="38100">
            <a:solidFill>
              <a:srgbClr val="FFC000"/>
            </a:solidFill>
          </a:ln>
        </p:spPr>
        <p:txBody>
          <a:bodyPr/>
          <a:lstStyle/>
          <a:p>
            <a:r>
              <a:rPr kumimoji="1" lang="ja-JP" altLang="en-US" dirty="0" smtClean="0"/>
              <a:t>がん教育の評価について</a:t>
            </a:r>
            <a:endParaRPr kumimoji="1" lang="ja-JP" altLang="en-US" dirty="0"/>
          </a:p>
        </p:txBody>
      </p:sp>
      <p:sp>
        <p:nvSpPr>
          <p:cNvPr id="3" name="コンテンツ プレースホルダー 2"/>
          <p:cNvSpPr>
            <a:spLocks noGrp="1"/>
          </p:cNvSpPr>
          <p:nvPr>
            <p:ph idx="1"/>
          </p:nvPr>
        </p:nvSpPr>
        <p:spPr/>
        <p:txBody>
          <a:bodyPr>
            <a:normAutofit fontScale="85000" lnSpcReduction="20000"/>
          </a:bodyPr>
          <a:lstStyle/>
          <a:p>
            <a:r>
              <a:rPr kumimoji="1" lang="ja-JP" altLang="en-US" dirty="0" smtClean="0"/>
              <a:t>がん教育の評価には、教育効果を確認するための児童生徒を対象とする評価、事業の適切さを確認するための学校や教育委員会あるいは事業の企画や実施等を対象とする評価の二つの評価が必要である。</a:t>
            </a:r>
            <a:endParaRPr kumimoji="1" lang="en-US" altLang="ja-JP" dirty="0" smtClean="0"/>
          </a:p>
          <a:p>
            <a:r>
              <a:rPr lang="ja-JP" altLang="en-US" dirty="0" smtClean="0"/>
              <a:t>児童</a:t>
            </a:r>
            <a:r>
              <a:rPr lang="ja-JP" altLang="en-US" dirty="0"/>
              <a:t>生徒</a:t>
            </a:r>
            <a:r>
              <a:rPr lang="ja-JP" altLang="en-US" dirty="0" smtClean="0"/>
              <a:t>を対象とする評価としては、がんやがん患者に関する関心、態度、考え方等の変化、がんに関する知識・理解の変化の検討等が考えられる。学校や教育委員会と事業の企画や実施等を対象とする評価としては、がん教育の取組に対する意識の変化、関係機関との連携の特徴や課題、外部講師の活用、企画から実施・評価に至るまでの一連の適切性等が考えられる。</a:t>
            </a:r>
            <a:endParaRPr kumimoji="1" lang="ja-JP" altLang="en-US" dirty="0"/>
          </a:p>
        </p:txBody>
      </p:sp>
    </p:spTree>
    <p:extLst>
      <p:ext uri="{BB962C8B-B14F-4D97-AF65-F5344CB8AC3E}">
        <p14:creationId xmlns:p14="http://schemas.microsoft.com/office/powerpoint/2010/main" val="250188477"/>
      </p:ext>
    </p:extLst>
  </p:cSld>
  <p:clrMapOvr>
    <a:masterClrMapping/>
  </p:clrMapOvr>
  <p:transition spd="slow">
    <p:cove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a:stretch>
            <a:fillRect/>
          </a:stretch>
        </p:blipFill>
        <p:spPr>
          <a:xfrm>
            <a:off x="457200" y="274638"/>
            <a:ext cx="8229600" cy="6322714"/>
          </a:xfrm>
          <a:prstGeom prst="rect">
            <a:avLst/>
          </a:prstGeom>
        </p:spPr>
      </p:pic>
    </p:spTree>
    <p:extLst>
      <p:ext uri="{BB962C8B-B14F-4D97-AF65-F5344CB8AC3E}">
        <p14:creationId xmlns:p14="http://schemas.microsoft.com/office/powerpoint/2010/main" val="2389202244"/>
      </p:ext>
    </p:extLst>
  </p:cSld>
  <p:clrMapOvr>
    <a:masterClrMapping/>
  </p:clrMapOvr>
  <p:transition spd="slow">
    <p:cove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w="38100">
            <a:solidFill>
              <a:srgbClr val="FFC000"/>
            </a:solidFill>
          </a:ln>
        </p:spPr>
        <p:txBody>
          <a:bodyPr>
            <a:normAutofit fontScale="90000"/>
          </a:bodyPr>
          <a:lstStyle/>
          <a:p>
            <a:r>
              <a:rPr kumimoji="1" lang="ja-JP" altLang="en-US" dirty="0" smtClean="0"/>
              <a:t>新学習指導要領における</a:t>
            </a:r>
            <a:r>
              <a:rPr kumimoji="1" lang="en-US" altLang="ja-JP" dirty="0" smtClean="0"/>
              <a:t/>
            </a:r>
            <a:br>
              <a:rPr kumimoji="1" lang="en-US" altLang="ja-JP" dirty="0" smtClean="0"/>
            </a:br>
            <a:r>
              <a:rPr kumimoji="1" lang="ja-JP" altLang="en-US" dirty="0" smtClean="0"/>
              <a:t>「がん」に関する部分</a:t>
            </a:r>
            <a:endParaRPr kumimoji="1" lang="ja-JP" altLang="en-US" dirty="0"/>
          </a:p>
        </p:txBody>
      </p:sp>
      <p:sp>
        <p:nvSpPr>
          <p:cNvPr id="3" name="コンテンツ プレースホルダー 2"/>
          <p:cNvSpPr>
            <a:spLocks noGrp="1"/>
          </p:cNvSpPr>
          <p:nvPr>
            <p:ph idx="1"/>
          </p:nvPr>
        </p:nvSpPr>
        <p:spPr>
          <a:xfrm>
            <a:off x="251520" y="1556792"/>
            <a:ext cx="8640960" cy="5002014"/>
          </a:xfrm>
        </p:spPr>
        <p:txBody>
          <a:bodyPr>
            <a:normAutofit fontScale="77500" lnSpcReduction="20000"/>
          </a:bodyPr>
          <a:lstStyle/>
          <a:p>
            <a:r>
              <a:rPr kumimoji="1" lang="ja-JP" altLang="en-US" dirty="0" smtClean="0"/>
              <a:t>中学校</a:t>
            </a:r>
            <a:r>
              <a:rPr kumimoji="1" lang="en-US" altLang="ja-JP" dirty="0" smtClean="0"/>
              <a:t>【</a:t>
            </a:r>
            <a:r>
              <a:rPr kumimoji="1" lang="ja-JP" altLang="en-US" dirty="0" smtClean="0"/>
              <a:t>第２学年</a:t>
            </a:r>
            <a:r>
              <a:rPr kumimoji="1" lang="en-US" altLang="ja-JP" dirty="0" smtClean="0"/>
              <a:t>】</a:t>
            </a:r>
            <a:r>
              <a:rPr kumimoji="1" lang="ja-JP" altLang="en-US" dirty="0" smtClean="0"/>
              <a:t>教科：保健体育（保健分野）</a:t>
            </a:r>
            <a:endParaRPr kumimoji="1" lang="en-US" altLang="ja-JP" dirty="0" smtClean="0"/>
          </a:p>
          <a:p>
            <a:pPr marL="0" indent="0">
              <a:buNone/>
            </a:pPr>
            <a:r>
              <a:rPr lang="ja-JP" altLang="en-US" dirty="0" smtClean="0"/>
              <a:t>２　内容</a:t>
            </a:r>
            <a:endParaRPr lang="en-US" altLang="ja-JP" dirty="0" smtClean="0"/>
          </a:p>
          <a:p>
            <a:pPr marL="0" indent="0">
              <a:buNone/>
            </a:pPr>
            <a:r>
              <a:rPr kumimoji="1" lang="ja-JP" altLang="en-US" dirty="0" smtClean="0"/>
              <a:t>（１）健康な生活と疾病の予防</a:t>
            </a:r>
            <a:endParaRPr kumimoji="1" lang="en-US" altLang="ja-JP" dirty="0" smtClean="0"/>
          </a:p>
          <a:p>
            <a:pPr marL="0" indent="0">
              <a:buNone/>
            </a:pPr>
            <a:r>
              <a:rPr lang="ja-JP" altLang="en-US" dirty="0" smtClean="0"/>
              <a:t>ア（ウ）生活習慣病などは、運動不足、食事の量や質の偏り、休養や睡眠の不足などの生活習慣の乱れが主な要因となって起こること。また、生活習慣病などの多くは、適切な運動、食事、休養及び睡眠の調和のとれた生活を実践することによって予防できること。</a:t>
            </a:r>
            <a:endParaRPr lang="en-US" altLang="ja-JP" dirty="0" smtClean="0"/>
          </a:p>
          <a:p>
            <a:pPr marL="0" indent="0">
              <a:buNone/>
            </a:pPr>
            <a:r>
              <a:rPr kumimoji="1" lang="ja-JP" altLang="en-US" dirty="0" smtClean="0"/>
              <a:t>３　内容の取扱い</a:t>
            </a:r>
            <a:endParaRPr kumimoji="1" lang="en-US" altLang="ja-JP" dirty="0" smtClean="0"/>
          </a:p>
          <a:p>
            <a:pPr marL="0" indent="0">
              <a:buNone/>
            </a:pPr>
            <a:r>
              <a:rPr lang="ja-JP" altLang="en-US" dirty="0" smtClean="0"/>
              <a:t>（３）内容の（１）のアの（イ）及び（ウ）については、食育の観点も踏まえつつ健康な生活習慣の形成に結び付くように配慮するとともに、必要に応じて、コンピュータなどの情報機器の使用と健康との関わりについて取り扱うことも配慮するものとする。また、</a:t>
            </a:r>
            <a:r>
              <a:rPr lang="ja-JP" altLang="en-US" u="sng" dirty="0" smtClean="0">
                <a:solidFill>
                  <a:srgbClr val="FF0000"/>
                </a:solidFill>
              </a:rPr>
              <a:t>がんについても取り扱うものとする。</a:t>
            </a:r>
            <a:endParaRPr kumimoji="1" lang="ja-JP" altLang="en-US" u="sng" dirty="0">
              <a:solidFill>
                <a:srgbClr val="FF0000"/>
              </a:solidFill>
            </a:endParaRPr>
          </a:p>
        </p:txBody>
      </p:sp>
    </p:spTree>
    <p:extLst>
      <p:ext uri="{BB962C8B-B14F-4D97-AF65-F5344CB8AC3E}">
        <p14:creationId xmlns:p14="http://schemas.microsoft.com/office/powerpoint/2010/main" val="80885875"/>
      </p:ext>
    </p:extLst>
  </p:cSld>
  <p:clrMapOvr>
    <a:masterClrMapping/>
  </p:clrMapOvr>
  <p:transition spd="slow">
    <p:cov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3204" y="188640"/>
            <a:ext cx="8229600" cy="1143000"/>
          </a:xfrm>
          <a:ln w="38100">
            <a:solidFill>
              <a:srgbClr val="0070C0"/>
            </a:solidFill>
          </a:ln>
        </p:spPr>
        <p:txBody>
          <a:bodyPr/>
          <a:lstStyle/>
          <a:p>
            <a:pPr algn="l"/>
            <a:r>
              <a:rPr kumimoji="1" lang="ja-JP" altLang="en-US" dirty="0" smtClean="0"/>
              <a:t>１　がんの現状について</a:t>
            </a:r>
            <a:endParaRPr kumimoji="1" lang="ja-JP" altLang="en-US" dirty="0"/>
          </a:p>
        </p:txBody>
      </p:sp>
      <p:sp>
        <p:nvSpPr>
          <p:cNvPr id="3" name="コンテンツ プレースホルダー 2"/>
          <p:cNvSpPr>
            <a:spLocks noGrp="1"/>
          </p:cNvSpPr>
          <p:nvPr>
            <p:ph idx="1"/>
          </p:nvPr>
        </p:nvSpPr>
        <p:spPr>
          <a:xfrm>
            <a:off x="493204" y="1476051"/>
            <a:ext cx="8229600" cy="4857403"/>
          </a:xfrm>
        </p:spPr>
        <p:txBody>
          <a:bodyPr/>
          <a:lstStyle/>
          <a:p>
            <a:pPr marL="0" indent="0">
              <a:buNone/>
            </a:pPr>
            <a:r>
              <a:rPr kumimoji="1" lang="ja-JP" altLang="en-US" dirty="0" smtClean="0"/>
              <a:t>　　</a:t>
            </a:r>
            <a:r>
              <a:rPr kumimoji="1" lang="en-US" altLang="ja-JP" dirty="0" smtClean="0"/>
              <a:t>【</a:t>
            </a:r>
            <a:r>
              <a:rPr kumimoji="1" lang="ja-JP" altLang="en-US" dirty="0" smtClean="0"/>
              <a:t>我が国における死亡率の推移グラフ</a:t>
            </a:r>
            <a:r>
              <a:rPr kumimoji="1" lang="en-US" altLang="ja-JP" dirty="0" smtClean="0"/>
              <a:t>】</a:t>
            </a:r>
            <a:endParaRPr kumimoji="1" lang="ja-JP" altLang="en-US" dirty="0"/>
          </a:p>
        </p:txBody>
      </p:sp>
      <p:pic>
        <p:nvPicPr>
          <p:cNvPr id="6" name="図 5"/>
          <p:cNvPicPr>
            <a:picLocks noChangeAspect="1"/>
          </p:cNvPicPr>
          <p:nvPr/>
        </p:nvPicPr>
        <p:blipFill>
          <a:blip r:embed="rId2"/>
          <a:stretch>
            <a:fillRect/>
          </a:stretch>
        </p:blipFill>
        <p:spPr>
          <a:xfrm>
            <a:off x="1547664" y="2053745"/>
            <a:ext cx="6120680" cy="3702017"/>
          </a:xfrm>
          <a:prstGeom prst="rect">
            <a:avLst/>
          </a:prstGeom>
        </p:spPr>
      </p:pic>
      <p:sp>
        <p:nvSpPr>
          <p:cNvPr id="4" name="角丸四角形 3"/>
          <p:cNvSpPr/>
          <p:nvPr/>
        </p:nvSpPr>
        <p:spPr>
          <a:xfrm>
            <a:off x="755576" y="5755762"/>
            <a:ext cx="7704856" cy="84159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が</a:t>
            </a:r>
            <a:r>
              <a:rPr kumimoji="1" lang="ja-JP" altLang="en-US" sz="3600" b="1" dirty="0" smtClean="0">
                <a:solidFill>
                  <a:srgbClr val="FF0000"/>
                </a:solidFill>
              </a:rPr>
              <a:t>がんは最も大きな健康課題</a:t>
            </a:r>
            <a:endParaRPr kumimoji="1" lang="ja-JP" altLang="en-US" sz="3600" b="1" dirty="0"/>
          </a:p>
        </p:txBody>
      </p:sp>
      <p:sp>
        <p:nvSpPr>
          <p:cNvPr id="5" name="円/楕円 4"/>
          <p:cNvSpPr/>
          <p:nvPr/>
        </p:nvSpPr>
        <p:spPr>
          <a:xfrm>
            <a:off x="539552" y="2053745"/>
            <a:ext cx="7704856" cy="33914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smtClean="0"/>
              <a:t>１９８１年から</a:t>
            </a:r>
            <a:endParaRPr kumimoji="1" lang="en-US" altLang="ja-JP" sz="4000" dirty="0" smtClean="0"/>
          </a:p>
          <a:p>
            <a:pPr algn="ctr"/>
            <a:r>
              <a:rPr kumimoji="1" lang="ja-JP" altLang="en-US" sz="4000" dirty="0" smtClean="0"/>
              <a:t>日本人の死因の第１位</a:t>
            </a:r>
            <a:endParaRPr kumimoji="1" lang="en-US" altLang="ja-JP" sz="4000" dirty="0" smtClean="0"/>
          </a:p>
          <a:p>
            <a:pPr algn="ctr"/>
            <a:endParaRPr kumimoji="1" lang="ja-JP" altLang="en-US" sz="4000" dirty="0"/>
          </a:p>
        </p:txBody>
      </p:sp>
    </p:spTree>
    <p:extLst>
      <p:ext uri="{BB962C8B-B14F-4D97-AF65-F5344CB8AC3E}">
        <p14:creationId xmlns:p14="http://schemas.microsoft.com/office/powerpoint/2010/main" val="18742470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noFill/>
          <a:ln w="38100">
            <a:solidFill>
              <a:srgbClr val="FFC000"/>
            </a:solidFill>
          </a:ln>
        </p:spPr>
        <p:txBody>
          <a:bodyPr/>
          <a:lstStyle/>
          <a:p>
            <a:r>
              <a:rPr kumimoji="1" lang="ja-JP" altLang="en-US" dirty="0" smtClean="0"/>
              <a:t>がん教育</a:t>
            </a:r>
            <a:r>
              <a:rPr lang="ja-JP" altLang="en-US" dirty="0" smtClean="0"/>
              <a:t>実施上の留意点</a:t>
            </a:r>
            <a:endParaRPr kumimoji="1" lang="ja-JP" altLang="en-US" dirty="0"/>
          </a:p>
        </p:txBody>
      </p:sp>
      <p:sp>
        <p:nvSpPr>
          <p:cNvPr id="3" name="コンテンツ プレースホルダー 2"/>
          <p:cNvSpPr>
            <a:spLocks noGrp="1"/>
          </p:cNvSpPr>
          <p:nvPr>
            <p:ph idx="1"/>
          </p:nvPr>
        </p:nvSpPr>
        <p:spPr/>
        <p:txBody>
          <a:bodyPr>
            <a:normAutofit/>
          </a:bodyPr>
          <a:lstStyle/>
          <a:p>
            <a:pPr marL="0" indent="0">
              <a:buNone/>
            </a:pPr>
            <a:r>
              <a:rPr kumimoji="1" lang="ja-JP" altLang="en-US" dirty="0" smtClean="0"/>
              <a:t>①学校教育活動全体での推進</a:t>
            </a:r>
            <a:endParaRPr kumimoji="1" lang="en-US" altLang="ja-JP" dirty="0" smtClean="0"/>
          </a:p>
          <a:p>
            <a:pPr marL="0" indent="0">
              <a:buNone/>
            </a:pPr>
            <a:r>
              <a:rPr lang="ja-JP" altLang="en-US" dirty="0" smtClean="0"/>
              <a:t>②発達の段階を踏まえた指導</a:t>
            </a:r>
            <a:endParaRPr lang="en-US" altLang="ja-JP" dirty="0" smtClean="0"/>
          </a:p>
          <a:p>
            <a:pPr marL="0" indent="0">
              <a:buNone/>
            </a:pPr>
            <a:r>
              <a:rPr kumimoji="1" lang="ja-JP" altLang="en-US" dirty="0" smtClean="0"/>
              <a:t>③外部講師の参加・協力など関係諸機関との</a:t>
            </a:r>
            <a:endParaRPr kumimoji="1" lang="en-US" altLang="ja-JP" dirty="0" smtClean="0"/>
          </a:p>
          <a:p>
            <a:pPr marL="0" indent="0">
              <a:buNone/>
            </a:pPr>
            <a:r>
              <a:rPr lang="ja-JP" altLang="en-US" dirty="0"/>
              <a:t>　</a:t>
            </a:r>
            <a:r>
              <a:rPr kumimoji="1" lang="ja-JP" altLang="en-US" dirty="0" smtClean="0"/>
              <a:t>連携について</a:t>
            </a:r>
            <a:endParaRPr kumimoji="1" lang="en-US" altLang="ja-JP" dirty="0" smtClean="0"/>
          </a:p>
          <a:p>
            <a:pPr marL="0" indent="0">
              <a:buNone/>
            </a:pPr>
            <a:r>
              <a:rPr lang="ja-JP" altLang="en-US" dirty="0" smtClean="0"/>
              <a:t>④がん教育への配慮事項</a:t>
            </a:r>
            <a:endParaRPr lang="en-US" altLang="ja-JP" dirty="0" smtClean="0"/>
          </a:p>
          <a:p>
            <a:pPr marL="0" indent="0">
              <a:buNone/>
            </a:pPr>
            <a:r>
              <a:rPr kumimoji="1" lang="ja-JP" altLang="en-US" dirty="0"/>
              <a:t>　</a:t>
            </a:r>
            <a:r>
              <a:rPr kumimoji="1" lang="ja-JP" altLang="en-US" dirty="0" smtClean="0"/>
              <a:t>・家族等身近な人にがん患者等がある場合</a:t>
            </a:r>
            <a:endParaRPr kumimoji="1" lang="en-US" altLang="ja-JP" dirty="0" smtClean="0"/>
          </a:p>
          <a:p>
            <a:pPr marL="0" indent="0">
              <a:buNone/>
            </a:pPr>
            <a:r>
              <a:rPr lang="ja-JP" altLang="en-US" dirty="0"/>
              <a:t>　</a:t>
            </a:r>
            <a:r>
              <a:rPr lang="ja-JP" altLang="en-US" dirty="0" smtClean="0"/>
              <a:t>　</a:t>
            </a:r>
            <a:r>
              <a:rPr kumimoji="1" lang="ja-JP" altLang="en-US" dirty="0" smtClean="0"/>
              <a:t>の想定</a:t>
            </a:r>
            <a:endParaRPr kumimoji="1" lang="en-US" altLang="ja-JP" dirty="0" smtClean="0"/>
          </a:p>
          <a:p>
            <a:pPr marL="0" indent="0">
              <a:buNone/>
            </a:pPr>
            <a:endParaRPr kumimoji="1" lang="ja-JP" altLang="en-US" dirty="0"/>
          </a:p>
        </p:txBody>
      </p:sp>
    </p:spTree>
    <p:extLst>
      <p:ext uri="{BB962C8B-B14F-4D97-AF65-F5344CB8AC3E}">
        <p14:creationId xmlns:p14="http://schemas.microsoft.com/office/powerpoint/2010/main" val="3089250072"/>
      </p:ext>
    </p:extLst>
  </p:cSld>
  <p:clrMapOvr>
    <a:masterClrMapping/>
  </p:clrMapOvr>
  <p:transition spd="slow">
    <p:cove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w="38100">
            <a:solidFill>
              <a:srgbClr val="FFC000"/>
            </a:solidFill>
          </a:ln>
        </p:spPr>
        <p:txBody>
          <a:bodyPr/>
          <a:lstStyle/>
          <a:p>
            <a:r>
              <a:rPr lang="ja-JP" altLang="en-US" dirty="0" smtClean="0"/>
              <a:t>３　県の取組について</a:t>
            </a:r>
            <a:endParaRPr kumimoji="1" lang="ja-JP" altLang="en-US" dirty="0"/>
          </a:p>
        </p:txBody>
      </p:sp>
      <p:sp>
        <p:nvSpPr>
          <p:cNvPr id="3" name="コンテンツ プレースホルダー 2"/>
          <p:cNvSpPr>
            <a:spLocks noGrp="1"/>
          </p:cNvSpPr>
          <p:nvPr>
            <p:ph idx="1"/>
          </p:nvPr>
        </p:nvSpPr>
        <p:spPr>
          <a:xfrm>
            <a:off x="323528" y="1556792"/>
            <a:ext cx="8507288" cy="5184576"/>
          </a:xfrm>
        </p:spPr>
        <p:txBody>
          <a:bodyPr>
            <a:normAutofit fontScale="55000" lnSpcReduction="20000"/>
          </a:bodyPr>
          <a:lstStyle/>
          <a:p>
            <a:pPr marL="0" indent="0">
              <a:buNone/>
            </a:pPr>
            <a:r>
              <a:rPr kumimoji="1" lang="ja-JP" altLang="en-US" sz="4000" dirty="0" smtClean="0"/>
              <a:t>①</a:t>
            </a:r>
            <a:r>
              <a:rPr lang="ja-JP" altLang="en-US" sz="4000" dirty="0" smtClean="0"/>
              <a:t>がん教育啓発研修会　　　　　　　　　</a:t>
            </a:r>
            <a:endParaRPr lang="en-US" altLang="ja-JP" sz="4000" dirty="0"/>
          </a:p>
          <a:p>
            <a:pPr marL="0" indent="0">
              <a:buNone/>
            </a:pPr>
            <a:r>
              <a:rPr lang="ja-JP" altLang="en-US" sz="4000" dirty="0" smtClean="0"/>
              <a:t>　　期日：７月７日</a:t>
            </a:r>
            <a:endParaRPr lang="en-US" altLang="ja-JP" sz="4000" dirty="0" smtClean="0"/>
          </a:p>
          <a:p>
            <a:pPr marL="0" indent="0">
              <a:buNone/>
            </a:pPr>
            <a:r>
              <a:rPr lang="ja-JP" altLang="en-US" sz="4000" dirty="0"/>
              <a:t>　</a:t>
            </a:r>
            <a:r>
              <a:rPr lang="ja-JP" altLang="en-US" sz="4000" dirty="0" smtClean="0"/>
              <a:t>　会場：ハワイアロハホール　</a:t>
            </a:r>
            <a:endParaRPr lang="en-US" altLang="ja-JP" sz="4000" dirty="0" smtClean="0"/>
          </a:p>
          <a:p>
            <a:pPr marL="0" indent="0">
              <a:buNone/>
            </a:pPr>
            <a:r>
              <a:rPr kumimoji="1" lang="ja-JP" altLang="en-US" sz="4000" dirty="0" smtClean="0"/>
              <a:t>②</a:t>
            </a:r>
            <a:r>
              <a:rPr lang="ja-JP" altLang="en-US" sz="4000" dirty="0" smtClean="0"/>
              <a:t>がん教育公開講演会</a:t>
            </a:r>
            <a:endParaRPr lang="en-US" altLang="ja-JP" sz="4000" dirty="0" smtClean="0"/>
          </a:p>
          <a:p>
            <a:pPr marL="0" indent="0">
              <a:buNone/>
            </a:pPr>
            <a:r>
              <a:rPr lang="ja-JP" altLang="en-US" sz="4000" dirty="0"/>
              <a:t>　</a:t>
            </a:r>
            <a:r>
              <a:rPr lang="ja-JP" altLang="en-US" sz="4000" dirty="0" smtClean="0"/>
              <a:t>　期日：７月４日　</a:t>
            </a:r>
            <a:endParaRPr lang="en-US" altLang="ja-JP" sz="4000" dirty="0" smtClean="0"/>
          </a:p>
          <a:p>
            <a:pPr marL="0" indent="0">
              <a:buNone/>
            </a:pPr>
            <a:r>
              <a:rPr lang="ja-JP" altLang="en-US" sz="4000" dirty="0"/>
              <a:t>　</a:t>
            </a:r>
            <a:r>
              <a:rPr lang="ja-JP" altLang="en-US" sz="4000" dirty="0" smtClean="0"/>
              <a:t>　会場：鳥取市立南中学校</a:t>
            </a:r>
            <a:endParaRPr kumimoji="1" lang="en-US" altLang="ja-JP" sz="4000" dirty="0" smtClean="0"/>
          </a:p>
          <a:p>
            <a:pPr marL="0" indent="0">
              <a:buNone/>
            </a:pPr>
            <a:r>
              <a:rPr lang="ja-JP" altLang="en-US" sz="4000" dirty="0" smtClean="0"/>
              <a:t>③がん教育公開授業</a:t>
            </a:r>
            <a:endParaRPr lang="en-US" altLang="ja-JP" sz="4000" dirty="0" smtClean="0"/>
          </a:p>
          <a:p>
            <a:pPr marL="0" indent="0">
              <a:buNone/>
            </a:pPr>
            <a:r>
              <a:rPr lang="ja-JP" altLang="en-US" sz="4000" dirty="0"/>
              <a:t>　</a:t>
            </a:r>
            <a:r>
              <a:rPr lang="ja-JP" altLang="en-US" sz="4000" dirty="0" smtClean="0"/>
              <a:t>　期日</a:t>
            </a:r>
            <a:r>
              <a:rPr lang="ja-JP" altLang="en-US" sz="4000" dirty="0"/>
              <a:t>：７月４日　</a:t>
            </a:r>
            <a:endParaRPr lang="en-US" altLang="ja-JP" sz="4000" dirty="0"/>
          </a:p>
          <a:p>
            <a:pPr marL="0" indent="0">
              <a:buNone/>
            </a:pPr>
            <a:r>
              <a:rPr lang="ja-JP" altLang="en-US" sz="4000" dirty="0"/>
              <a:t>　　会場：鳥取市立南</a:t>
            </a:r>
            <a:r>
              <a:rPr lang="ja-JP" altLang="en-US" sz="4000" dirty="0" smtClean="0"/>
              <a:t>中学校　</a:t>
            </a:r>
            <a:endParaRPr lang="en-US" altLang="ja-JP" sz="4000" dirty="0" smtClean="0"/>
          </a:p>
          <a:p>
            <a:pPr marL="0" indent="0">
              <a:buNone/>
            </a:pPr>
            <a:r>
              <a:rPr kumimoji="1" lang="ja-JP" altLang="en-US" sz="4000" dirty="0"/>
              <a:t>　</a:t>
            </a:r>
            <a:r>
              <a:rPr kumimoji="1" lang="ja-JP" altLang="en-US" sz="4000" dirty="0" smtClean="0"/>
              <a:t>　</a:t>
            </a:r>
            <a:r>
              <a:rPr kumimoji="1" lang="en-US" altLang="ja-JP" sz="4000" dirty="0" smtClean="0"/>
              <a:t>※</a:t>
            </a:r>
            <a:r>
              <a:rPr kumimoji="1" lang="ja-JP" altLang="en-US" sz="4000" dirty="0" smtClean="0"/>
              <a:t>八頭高等学校も別日で公開授業を予定</a:t>
            </a:r>
            <a:endParaRPr kumimoji="1" lang="en-US" altLang="ja-JP" sz="4000" dirty="0" smtClean="0"/>
          </a:p>
          <a:p>
            <a:pPr marL="0" indent="0">
              <a:buNone/>
            </a:pPr>
            <a:r>
              <a:rPr lang="ja-JP" altLang="en-US" sz="4000" dirty="0" smtClean="0"/>
              <a:t>④出張がん予防教室</a:t>
            </a:r>
            <a:endParaRPr lang="en-US" altLang="ja-JP" sz="4000" dirty="0" smtClean="0"/>
          </a:p>
          <a:p>
            <a:pPr marL="0" indent="0">
              <a:buNone/>
            </a:pPr>
            <a:r>
              <a:rPr lang="ja-JP" altLang="en-US" sz="4000" dirty="0"/>
              <a:t>　</a:t>
            </a:r>
            <a:r>
              <a:rPr lang="ja-JP" altLang="en-US" sz="4000" dirty="0" smtClean="0"/>
              <a:t>　　　（県福祉保健部事業）</a:t>
            </a:r>
            <a:endParaRPr lang="en-US" altLang="ja-JP" sz="4000" dirty="0" smtClean="0"/>
          </a:p>
          <a:p>
            <a:pPr marL="0" indent="0">
              <a:buNone/>
            </a:pPr>
            <a:r>
              <a:rPr kumimoji="1" lang="ja-JP" altLang="en-US" sz="4000" dirty="0" smtClean="0"/>
              <a:t>⑤がん教育推進協議会（年２回開催）</a:t>
            </a:r>
            <a:endParaRPr kumimoji="1" lang="en-US" altLang="ja-JP" sz="4000" dirty="0" smtClean="0"/>
          </a:p>
          <a:p>
            <a:pPr marL="0" indent="0">
              <a:buNone/>
            </a:pPr>
            <a:r>
              <a:rPr lang="ja-JP" altLang="en-US" sz="4000" dirty="0"/>
              <a:t>　</a:t>
            </a:r>
            <a:r>
              <a:rPr lang="ja-JP" altLang="en-US" sz="4000" dirty="0" smtClean="0"/>
              <a:t>（がん教育リーフレット作成予定）</a:t>
            </a:r>
            <a:endParaRPr kumimoji="1" lang="ja-JP" altLang="en-US" sz="4000" dirty="0"/>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30732" y="4581128"/>
            <a:ext cx="3096344" cy="1980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6722540"/>
      </p:ext>
    </p:extLst>
  </p:cSld>
  <p:clrMapOvr>
    <a:masterClrMapping/>
  </p:clrMapOvr>
  <p:transition spd="slow">
    <p:cove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タイトル 1"/>
          <p:cNvSpPr>
            <a:spLocks noGrp="1"/>
          </p:cNvSpPr>
          <p:nvPr>
            <p:ph type="title"/>
          </p:nvPr>
        </p:nvSpPr>
        <p:spPr/>
        <p:txBody>
          <a:bodyPr/>
          <a:lstStyle/>
          <a:p>
            <a:r>
              <a:rPr lang="en-US" altLang="ja-JP" smtClean="0"/>
              <a:t>【</a:t>
            </a:r>
            <a:r>
              <a:rPr lang="ja-JP" altLang="en-US" smtClean="0"/>
              <a:t>鳥取県</a:t>
            </a:r>
            <a:r>
              <a:rPr lang="en-US" altLang="ja-JP" smtClean="0"/>
              <a:t>】</a:t>
            </a:r>
            <a:r>
              <a:rPr lang="ja-JP" altLang="en-US" smtClean="0"/>
              <a:t>出張がん予防教室教材</a:t>
            </a:r>
          </a:p>
        </p:txBody>
      </p:sp>
      <p:sp>
        <p:nvSpPr>
          <p:cNvPr id="71687" name="コンテンツ プレースホルダー 2"/>
          <p:cNvSpPr>
            <a:spLocks noGrp="1"/>
          </p:cNvSpPr>
          <p:nvPr>
            <p:ph idx="1"/>
          </p:nvPr>
        </p:nvSpPr>
        <p:spPr/>
        <p:txBody>
          <a:bodyPr/>
          <a:lstStyle/>
          <a:p>
            <a:endParaRPr lang="ja-JP" altLang="en-US" smtClean="0"/>
          </a:p>
        </p:txBody>
      </p:sp>
      <p:pic>
        <p:nvPicPr>
          <p:cNvPr id="716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268413"/>
            <a:ext cx="3559175" cy="49688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角丸四角形 3"/>
          <p:cNvSpPr/>
          <p:nvPr/>
        </p:nvSpPr>
        <p:spPr>
          <a:xfrm>
            <a:off x="684213" y="6418263"/>
            <a:ext cx="3559175" cy="24288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solidFill>
                  <a:schemeClr val="tx1"/>
                </a:solidFill>
              </a:rPr>
              <a:t>小・中学生用</a:t>
            </a:r>
          </a:p>
        </p:txBody>
      </p:sp>
      <p:sp>
        <p:nvSpPr>
          <p:cNvPr id="7" name="角丸四角形 6"/>
          <p:cNvSpPr/>
          <p:nvPr/>
        </p:nvSpPr>
        <p:spPr>
          <a:xfrm>
            <a:off x="4716463" y="6456363"/>
            <a:ext cx="3560762" cy="2444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solidFill>
                  <a:schemeClr val="tx1"/>
                </a:solidFill>
              </a:rPr>
              <a:t>高校生・一般用</a:t>
            </a:r>
          </a:p>
        </p:txBody>
      </p:sp>
      <p:pic>
        <p:nvPicPr>
          <p:cNvPr id="716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6775" y="1255713"/>
            <a:ext cx="3600450" cy="49704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73461324"/>
      </p:ext>
    </p:extLst>
  </p:cSld>
  <p:clrMapOvr>
    <a:masterClrMapping/>
  </p:clrMapOvr>
  <p:transition spd="slow">
    <p:cove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w="38100">
            <a:solidFill>
              <a:srgbClr val="FFC000"/>
            </a:solidFill>
          </a:ln>
        </p:spPr>
        <p:txBody>
          <a:bodyPr/>
          <a:lstStyle/>
          <a:p>
            <a:r>
              <a:rPr kumimoji="1" lang="ja-JP" altLang="en-US" dirty="0" smtClean="0"/>
              <a:t>４　指導教材の紹介</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文部科学省</a:t>
            </a:r>
            <a:r>
              <a:rPr kumimoji="1" lang="en-US" altLang="ja-JP" dirty="0" smtClean="0"/>
              <a:t>HP</a:t>
            </a:r>
            <a:r>
              <a:rPr kumimoji="1" lang="ja-JP" altLang="en-US" dirty="0" smtClean="0"/>
              <a:t>の活用</a:t>
            </a:r>
            <a:endParaRPr kumimoji="1" lang="en-US" altLang="ja-JP" dirty="0" smtClean="0"/>
          </a:p>
          <a:p>
            <a:r>
              <a:rPr lang="ja-JP" altLang="en-US" dirty="0"/>
              <a:t>文部科学省選定</a:t>
            </a:r>
            <a:endParaRPr lang="en-US" altLang="ja-JP" dirty="0"/>
          </a:p>
          <a:p>
            <a:pPr marL="0" indent="0">
              <a:buNone/>
            </a:pPr>
            <a:r>
              <a:rPr lang="ja-JP" altLang="en-US" dirty="0"/>
              <a:t>　がん教育アニメ教材</a:t>
            </a:r>
            <a:endParaRPr lang="en-US" altLang="ja-JP" dirty="0"/>
          </a:p>
          <a:p>
            <a:pPr marL="0" indent="0">
              <a:buNone/>
            </a:pPr>
            <a:r>
              <a:rPr lang="ja-JP" altLang="en-US" dirty="0"/>
              <a:t>　　　「よくわかる！がんの授業」　</a:t>
            </a:r>
            <a:r>
              <a:rPr lang="ja-JP" altLang="en-US" dirty="0" smtClean="0"/>
              <a:t>等の活用</a:t>
            </a:r>
            <a:endParaRPr kumimoji="1" lang="ja-JP" altLang="en-US" dirty="0"/>
          </a:p>
        </p:txBody>
      </p:sp>
      <p:pic>
        <p:nvPicPr>
          <p:cNvPr id="1331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104" y="4077072"/>
            <a:ext cx="3147749"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6098" y="4341849"/>
            <a:ext cx="2695575" cy="19907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96791558"/>
      </p:ext>
    </p:extLst>
  </p:cSld>
  <p:clrMapOvr>
    <a:masterClrMapping/>
  </p:clrMapOvr>
  <p:transition spd="slow">
    <p:cove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88640"/>
            <a:ext cx="8280920" cy="63813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四角形吹き出し 3"/>
          <p:cNvSpPr/>
          <p:nvPr/>
        </p:nvSpPr>
        <p:spPr>
          <a:xfrm>
            <a:off x="5508104" y="692696"/>
            <a:ext cx="3024336" cy="1512168"/>
          </a:xfrm>
          <a:prstGeom prst="wedgeRectCallout">
            <a:avLst>
              <a:gd name="adj1" fmla="val -99607"/>
              <a:gd name="adj2" fmla="val 4366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b="1" dirty="0">
                <a:solidFill>
                  <a:srgbClr val="FF0000"/>
                </a:solidFill>
              </a:rPr>
              <a:t>H</a:t>
            </a:r>
            <a:r>
              <a:rPr lang="ja-JP" altLang="en-US" b="1" dirty="0" smtClean="0">
                <a:solidFill>
                  <a:srgbClr val="FF0000"/>
                </a:solidFill>
              </a:rPr>
              <a:t>２９年</a:t>
            </a:r>
            <a:r>
              <a:rPr lang="ja-JP" altLang="en-US" b="1" dirty="0">
                <a:solidFill>
                  <a:srgbClr val="FF0000"/>
                </a:solidFill>
              </a:rPr>
              <a:t>６</a:t>
            </a:r>
            <a:r>
              <a:rPr kumimoji="1" lang="ja-JP" altLang="en-US" b="1" dirty="0" smtClean="0">
                <a:solidFill>
                  <a:srgbClr val="FF0000"/>
                </a:solidFill>
              </a:rPr>
              <a:t>月に一部改訂されています（紙媒体のもの）</a:t>
            </a:r>
            <a:endParaRPr kumimoji="1" lang="ja-JP" altLang="en-US" b="1" dirty="0">
              <a:solidFill>
                <a:srgbClr val="FF0000"/>
              </a:solidFill>
            </a:endParaRPr>
          </a:p>
        </p:txBody>
      </p:sp>
      <p:sp>
        <p:nvSpPr>
          <p:cNvPr id="6" name="角丸四角形 5"/>
          <p:cNvSpPr/>
          <p:nvPr/>
        </p:nvSpPr>
        <p:spPr>
          <a:xfrm>
            <a:off x="1115616" y="2060848"/>
            <a:ext cx="2808312"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吹き出し 6"/>
          <p:cNvSpPr/>
          <p:nvPr/>
        </p:nvSpPr>
        <p:spPr>
          <a:xfrm>
            <a:off x="5508104" y="2348880"/>
            <a:ext cx="3024336" cy="1656184"/>
          </a:xfrm>
          <a:prstGeom prst="wedgeRectCallout">
            <a:avLst>
              <a:gd name="adj1" fmla="val -65022"/>
              <a:gd name="adj2" fmla="val -3563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smtClean="0">
                <a:solidFill>
                  <a:srgbClr val="FF0000"/>
                </a:solidFill>
              </a:rPr>
              <a:t>ここに、小学校版・中・高等学校版の</a:t>
            </a:r>
            <a:r>
              <a:rPr kumimoji="1" lang="en-US" altLang="ja-JP" b="1" dirty="0" smtClean="0">
                <a:solidFill>
                  <a:srgbClr val="FF0000"/>
                </a:solidFill>
              </a:rPr>
              <a:t>PP</a:t>
            </a:r>
            <a:r>
              <a:rPr kumimoji="1" lang="ja-JP" altLang="en-US" b="1" dirty="0" smtClean="0">
                <a:solidFill>
                  <a:srgbClr val="FF0000"/>
                </a:solidFill>
              </a:rPr>
              <a:t>資料や映像教材が入っています</a:t>
            </a:r>
            <a:endParaRPr kumimoji="1" lang="ja-JP" altLang="en-US" b="1" dirty="0">
              <a:solidFill>
                <a:srgbClr val="FF0000"/>
              </a:solidFill>
            </a:endParaRPr>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0272" y="3379304"/>
            <a:ext cx="432048" cy="348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角丸四角形 7"/>
          <p:cNvSpPr/>
          <p:nvPr/>
        </p:nvSpPr>
        <p:spPr>
          <a:xfrm>
            <a:off x="1115616" y="2348880"/>
            <a:ext cx="3888432" cy="36004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71939950"/>
      </p:ext>
    </p:extLst>
  </p:cSld>
  <p:clrMapOvr>
    <a:masterClrMapping/>
  </p:clrMapOvr>
  <p:transition spd="slow">
    <p:cove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5" name="コンテンツ プレースホルダー 4"/>
          <p:cNvSpPr>
            <a:spLocks noGrp="1"/>
          </p:cNvSpPr>
          <p:nvPr>
            <p:ph idx="1"/>
          </p:nvPr>
        </p:nvSpPr>
        <p:spPr>
          <a:xfrm>
            <a:off x="385192" y="1586913"/>
            <a:ext cx="8229600" cy="2620888"/>
          </a:xfrm>
        </p:spPr>
        <p:txBody>
          <a:bodyPr/>
          <a:lstStyle/>
          <a:p>
            <a:endParaRPr kumimoji="1" lang="ja-JP" altLang="en-US"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476672"/>
            <a:ext cx="4248472" cy="573901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522736"/>
            <a:ext cx="3240360" cy="27990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角丸四角形 5"/>
          <p:cNvSpPr/>
          <p:nvPr/>
        </p:nvSpPr>
        <p:spPr>
          <a:xfrm>
            <a:off x="611560" y="4581128"/>
            <a:ext cx="3888432"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四角形吹き出し 3"/>
          <p:cNvSpPr/>
          <p:nvPr/>
        </p:nvSpPr>
        <p:spPr>
          <a:xfrm>
            <a:off x="4657146" y="3717032"/>
            <a:ext cx="1440160" cy="1008112"/>
          </a:xfrm>
          <a:prstGeom prst="wedgeRectCallout">
            <a:avLst>
              <a:gd name="adj1" fmla="val -63813"/>
              <a:gd name="adj2" fmla="val 51336"/>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参考に一部紹介</a:t>
            </a:r>
            <a:endParaRPr kumimoji="1" lang="ja-JP" altLang="en-US" dirty="0">
              <a:solidFill>
                <a:schemeClr val="tx1"/>
              </a:solidFill>
            </a:endParaRPr>
          </a:p>
        </p:txBody>
      </p:sp>
    </p:spTree>
    <p:extLst>
      <p:ext uri="{BB962C8B-B14F-4D97-AF65-F5344CB8AC3E}">
        <p14:creationId xmlns:p14="http://schemas.microsoft.com/office/powerpoint/2010/main" val="4140156564"/>
      </p:ext>
    </p:extLst>
  </p:cSld>
  <p:clrMapOvr>
    <a:masterClrMapping/>
  </p:clrMapOvr>
  <p:transition spd="slow">
    <p:cove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dirty="0"/>
          </a:p>
        </p:txBody>
      </p:sp>
      <p:graphicFrame>
        <p:nvGraphicFramePr>
          <p:cNvPr id="4" name="オブジェクト 3"/>
          <p:cNvGraphicFramePr>
            <a:graphicFrameLocks noChangeAspect="1"/>
          </p:cNvGraphicFramePr>
          <p:nvPr>
            <p:extLst>
              <p:ext uri="{D42A27DB-BD31-4B8C-83A1-F6EECF244321}">
                <p14:modId xmlns:p14="http://schemas.microsoft.com/office/powerpoint/2010/main" val="3684111106"/>
              </p:ext>
            </p:extLst>
          </p:nvPr>
        </p:nvGraphicFramePr>
        <p:xfrm>
          <a:off x="395536" y="296815"/>
          <a:ext cx="8352927" cy="6263971"/>
        </p:xfrm>
        <a:graphic>
          <a:graphicData uri="http://schemas.openxmlformats.org/presentationml/2006/ole">
            <mc:AlternateContent xmlns:mc="http://schemas.openxmlformats.org/markup-compatibility/2006">
              <mc:Choice xmlns:v="urn:schemas-microsoft-com:vml" Requires="v">
                <p:oleObj spid="_x0000_s11279" name="プレゼンテーション" r:id="rId3" imgW="4571116" imgH="3428159" progId="PowerPoint.Show.12">
                  <p:embed/>
                </p:oleObj>
              </mc:Choice>
              <mc:Fallback>
                <p:oleObj name="プレゼンテーション" r:id="rId3" imgW="4571116" imgH="3428159" progId="PowerPoint.Show.12">
                  <p:embed/>
                  <p:pic>
                    <p:nvPicPr>
                      <p:cNvPr id="0" name=""/>
                      <p:cNvPicPr/>
                      <p:nvPr/>
                    </p:nvPicPr>
                    <p:blipFill>
                      <a:blip r:embed="rId4"/>
                      <a:stretch>
                        <a:fillRect/>
                      </a:stretch>
                    </p:blipFill>
                    <p:spPr>
                      <a:xfrm>
                        <a:off x="395536" y="296815"/>
                        <a:ext cx="8352927" cy="6263971"/>
                      </a:xfrm>
                      <a:prstGeom prst="rect">
                        <a:avLst/>
                      </a:prstGeom>
                    </p:spPr>
                  </p:pic>
                </p:oleObj>
              </mc:Fallback>
            </mc:AlternateContent>
          </a:graphicData>
        </a:graphic>
      </p:graphicFrame>
    </p:spTree>
    <p:extLst>
      <p:ext uri="{BB962C8B-B14F-4D97-AF65-F5344CB8AC3E}">
        <p14:creationId xmlns:p14="http://schemas.microsoft.com/office/powerpoint/2010/main" val="3998110808"/>
      </p:ext>
    </p:extLst>
  </p:cSld>
  <p:clrMapOvr>
    <a:masterClrMapping/>
  </p:clrMapOvr>
  <p:transition spd="slow">
    <p:cov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552" y="116632"/>
            <a:ext cx="8229600" cy="1008112"/>
          </a:xfrm>
          <a:ln w="38100">
            <a:solidFill>
              <a:srgbClr val="0070C0"/>
            </a:solidFill>
          </a:ln>
        </p:spPr>
        <p:txBody>
          <a:bodyPr>
            <a:normAutofit/>
          </a:bodyPr>
          <a:lstStyle/>
          <a:p>
            <a:r>
              <a:rPr kumimoji="1" lang="ja-JP" altLang="en-US" u="sng" dirty="0" smtClean="0">
                <a:solidFill>
                  <a:srgbClr val="FF0000"/>
                </a:solidFill>
              </a:rPr>
              <a:t>がん対策基本法の改正</a:t>
            </a:r>
            <a:r>
              <a:rPr kumimoji="1" lang="ja-JP" altLang="en-US" dirty="0" smtClean="0"/>
              <a:t>のポイント</a:t>
            </a:r>
            <a:endParaRPr kumimoji="1" lang="ja-JP" altLang="en-US" dirty="0"/>
          </a:p>
        </p:txBody>
      </p:sp>
      <p:sp>
        <p:nvSpPr>
          <p:cNvPr id="3" name="コンテンツ プレースホルダー 2"/>
          <p:cNvSpPr>
            <a:spLocks noGrp="1"/>
          </p:cNvSpPr>
          <p:nvPr>
            <p:ph idx="1"/>
          </p:nvPr>
        </p:nvSpPr>
        <p:spPr>
          <a:xfrm>
            <a:off x="467544" y="1412776"/>
            <a:ext cx="8435280" cy="5256584"/>
          </a:xfrm>
        </p:spPr>
        <p:txBody>
          <a:bodyPr>
            <a:normAutofit fontScale="92500" lnSpcReduction="20000"/>
          </a:bodyPr>
          <a:lstStyle/>
          <a:p>
            <a:r>
              <a:rPr lang="ja-JP" altLang="en-US" dirty="0"/>
              <a:t>がん対策基本法は</a:t>
            </a:r>
            <a:r>
              <a:rPr lang="en-US" altLang="ja-JP" dirty="0"/>
              <a:t>2006</a:t>
            </a:r>
            <a:r>
              <a:rPr lang="ja-JP" altLang="en-US" dirty="0"/>
              <a:t>年に、全国どこでも同じレベルの医療が受けられる環境整備や、政府が総合的ながん対策として「がん対策推進基本計画」を策定することなどを目的に制定</a:t>
            </a:r>
            <a:r>
              <a:rPr lang="ja-JP" altLang="en-US" dirty="0" smtClean="0"/>
              <a:t>された</a:t>
            </a:r>
            <a:r>
              <a:rPr lang="ja-JP" altLang="en-US" dirty="0"/>
              <a:t>。</a:t>
            </a:r>
            <a:r>
              <a:rPr lang="ja-JP" altLang="en-US" dirty="0">
                <a:solidFill>
                  <a:srgbClr val="FF0000"/>
                </a:solidFill>
              </a:rPr>
              <a:t>基本法の制定から</a:t>
            </a:r>
            <a:r>
              <a:rPr lang="en-US" altLang="ja-JP" dirty="0">
                <a:solidFill>
                  <a:srgbClr val="FF0000"/>
                </a:solidFill>
              </a:rPr>
              <a:t>10</a:t>
            </a:r>
            <a:r>
              <a:rPr lang="ja-JP" altLang="en-US" dirty="0">
                <a:solidFill>
                  <a:srgbClr val="FF0000"/>
                </a:solidFill>
              </a:rPr>
              <a:t>年経ち、がん治療が進み、治療後も社会で活躍できる人が増えてきた一方で、通院のため退職を余儀なくされるケースも増えるなど、新たな課題が出て</a:t>
            </a:r>
            <a:r>
              <a:rPr lang="ja-JP" altLang="en-US" dirty="0" smtClean="0">
                <a:solidFill>
                  <a:srgbClr val="FF0000"/>
                </a:solidFill>
              </a:rPr>
              <a:t>きている。</a:t>
            </a:r>
            <a:r>
              <a:rPr lang="ja-JP" altLang="en-US" dirty="0"/>
              <a:t>今回新たに、企業側の「事業主の責務」を設け、働く人ががんになっても雇用を継続できるよう配慮することを明記</a:t>
            </a:r>
            <a:r>
              <a:rPr lang="ja-JP" altLang="en-US" dirty="0" smtClean="0"/>
              <a:t>し</a:t>
            </a:r>
            <a:r>
              <a:rPr lang="ja-JP" altLang="en-US" dirty="0"/>
              <a:t>、</a:t>
            </a:r>
            <a:r>
              <a:rPr lang="ja-JP" altLang="en-US" dirty="0" smtClean="0"/>
              <a:t>さらに</a:t>
            </a:r>
            <a:r>
              <a:rPr lang="ja-JP" altLang="en-US" dirty="0"/>
              <a:t>、がんに関する知識やがん患者への理解を深めるために、がんに関する教育の推進のために必要な施策も求める「</a:t>
            </a:r>
            <a:r>
              <a:rPr lang="ja-JP" altLang="en-US" u="sng" dirty="0">
                <a:solidFill>
                  <a:srgbClr val="FF0000"/>
                </a:solidFill>
              </a:rPr>
              <a:t>がんに関する教育の推進</a:t>
            </a:r>
            <a:r>
              <a:rPr lang="ja-JP" altLang="en-US" dirty="0"/>
              <a:t>」の項目を新設</a:t>
            </a:r>
            <a:r>
              <a:rPr lang="ja-JP" altLang="en-US" dirty="0" smtClean="0"/>
              <a:t>した</a:t>
            </a:r>
            <a:r>
              <a:rPr lang="ja-JP" altLang="en-US" dirty="0"/>
              <a:t>。</a:t>
            </a:r>
            <a:endParaRPr kumimoji="1" lang="ja-JP" altLang="en-US" dirty="0"/>
          </a:p>
        </p:txBody>
      </p:sp>
    </p:spTree>
    <p:extLst>
      <p:ext uri="{BB962C8B-B14F-4D97-AF65-F5344CB8AC3E}">
        <p14:creationId xmlns:p14="http://schemas.microsoft.com/office/powerpoint/2010/main" val="1655037892"/>
      </p:ext>
    </p:extLst>
  </p:cSld>
  <p:clrMapOvr>
    <a:masterClrMapping/>
  </p:clrMapOvr>
  <p:transition spd="slow">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8191" y="85452"/>
            <a:ext cx="8229600" cy="1143000"/>
          </a:xfrm>
        </p:spPr>
        <p:txBody>
          <a:bodyPr/>
          <a:lstStyle/>
          <a:p>
            <a:endParaRPr kumimoji="1" lang="ja-JP" altLang="en-US"/>
          </a:p>
        </p:txBody>
      </p:sp>
      <p:sp>
        <p:nvSpPr>
          <p:cNvPr id="5" name="コンテンツ プレースホルダー 4"/>
          <p:cNvSpPr>
            <a:spLocks noGrp="1"/>
          </p:cNvSpPr>
          <p:nvPr>
            <p:ph idx="1"/>
          </p:nvPr>
        </p:nvSpPr>
        <p:spPr/>
        <p:txBody>
          <a:bodyPr/>
          <a:lstStyle/>
          <a:p>
            <a:endParaRPr kumimoji="1" lang="ja-JP" altLang="en-US"/>
          </a:p>
        </p:txBody>
      </p:sp>
      <p:graphicFrame>
        <p:nvGraphicFramePr>
          <p:cNvPr id="6" name="オブジェクト 5"/>
          <p:cNvGraphicFramePr>
            <a:graphicFrameLocks noChangeAspect="1"/>
          </p:cNvGraphicFramePr>
          <p:nvPr>
            <p:extLst>
              <p:ext uri="{D42A27DB-BD31-4B8C-83A1-F6EECF244321}">
                <p14:modId xmlns:p14="http://schemas.microsoft.com/office/powerpoint/2010/main" val="3668206320"/>
              </p:ext>
            </p:extLst>
          </p:nvPr>
        </p:nvGraphicFramePr>
        <p:xfrm>
          <a:off x="251520" y="116632"/>
          <a:ext cx="8712968" cy="6408712"/>
        </p:xfrm>
        <a:graphic>
          <a:graphicData uri="http://schemas.openxmlformats.org/presentationml/2006/ole">
            <mc:AlternateContent xmlns:mc="http://schemas.openxmlformats.org/markup-compatibility/2006">
              <mc:Choice xmlns:v="urn:schemas-microsoft-com:vml" Requires="v">
                <p:oleObj spid="_x0000_s1062" name="Acrobat Document" r:id="rId3" imgW="8019771" imgH="5667018" progId="AcroExch.Document.11">
                  <p:embed/>
                </p:oleObj>
              </mc:Choice>
              <mc:Fallback>
                <p:oleObj name="Acrobat Document" r:id="rId3" imgW="8019771" imgH="5667018" progId="AcroExch.Document.11">
                  <p:embed/>
                  <p:pic>
                    <p:nvPicPr>
                      <p:cNvPr id="0" name=""/>
                      <p:cNvPicPr/>
                      <p:nvPr/>
                    </p:nvPicPr>
                    <p:blipFill>
                      <a:blip r:embed="rId4"/>
                      <a:stretch>
                        <a:fillRect/>
                      </a:stretch>
                    </p:blipFill>
                    <p:spPr>
                      <a:xfrm>
                        <a:off x="251520" y="116632"/>
                        <a:ext cx="8712968" cy="6408712"/>
                      </a:xfrm>
                      <a:prstGeom prst="rect">
                        <a:avLst/>
                      </a:prstGeom>
                      <a:ln>
                        <a:solidFill>
                          <a:schemeClr val="accent1"/>
                        </a:solidFill>
                      </a:ln>
                    </p:spPr>
                  </p:pic>
                </p:oleObj>
              </mc:Fallback>
            </mc:AlternateContent>
          </a:graphicData>
        </a:graphic>
      </p:graphicFrame>
      <p:sp>
        <p:nvSpPr>
          <p:cNvPr id="4" name="四角形吹き出し 3"/>
          <p:cNvSpPr/>
          <p:nvPr/>
        </p:nvSpPr>
        <p:spPr>
          <a:xfrm>
            <a:off x="3707904" y="5733255"/>
            <a:ext cx="5184576" cy="860959"/>
          </a:xfrm>
          <a:prstGeom prst="wedgeRectCallout">
            <a:avLst>
              <a:gd name="adj1" fmla="val -70825"/>
              <a:gd name="adj2" fmla="val -21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t>国は、平成２７、２８年度においてモデル校を中心に</a:t>
            </a:r>
            <a:endParaRPr lang="en-US" altLang="ja-JP"/>
          </a:p>
          <a:p>
            <a:pPr algn="ctr"/>
            <a:r>
              <a:rPr lang="ja-JP" altLang="en-US"/>
              <a:t>取組を進め、平成２９年度以降、全国展開を目指す。</a:t>
            </a:r>
            <a:endParaRPr lang="ja-JP" altLang="en-US" dirty="0"/>
          </a:p>
        </p:txBody>
      </p:sp>
    </p:spTree>
    <p:extLst>
      <p:ext uri="{BB962C8B-B14F-4D97-AF65-F5344CB8AC3E}">
        <p14:creationId xmlns:p14="http://schemas.microsoft.com/office/powerpoint/2010/main" val="737525720"/>
      </p:ext>
    </p:extLst>
  </p:cSld>
  <p:clrMapOvr>
    <a:masterClrMapping/>
  </p:clrMapOvr>
  <p:transition spd="slow">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552" y="188640"/>
            <a:ext cx="8147248" cy="1228998"/>
          </a:xfrm>
          <a:ln w="38100">
            <a:solidFill>
              <a:srgbClr val="FFC000"/>
            </a:solidFill>
          </a:ln>
        </p:spPr>
        <p:txBody>
          <a:bodyPr>
            <a:normAutofit fontScale="90000"/>
          </a:bodyPr>
          <a:lstStyle/>
          <a:p>
            <a:pPr algn="l"/>
            <a:r>
              <a:rPr kumimoji="1" lang="ja-JP" altLang="en-US" dirty="0" smtClean="0"/>
              <a:t>２　がん教育の基本的な考え方</a:t>
            </a:r>
            <a:r>
              <a:rPr kumimoji="1" lang="en-US" altLang="ja-JP" dirty="0" smtClean="0"/>
              <a:t/>
            </a:r>
            <a:br>
              <a:rPr kumimoji="1" lang="en-US" altLang="ja-JP" dirty="0" smtClean="0"/>
            </a:br>
            <a:r>
              <a:rPr lang="ja-JP" altLang="en-US" sz="800" dirty="0"/>
              <a:t>　</a:t>
            </a:r>
            <a:r>
              <a:rPr lang="ja-JP" altLang="en-US" sz="800" dirty="0" smtClean="0"/>
              <a:t>　　　　　　　　　　　　</a:t>
            </a:r>
            <a:r>
              <a:rPr lang="ja-JP" altLang="en-US" sz="2200" dirty="0" smtClean="0">
                <a:latin typeface="ＭＳ ゴシック" panose="020B0609070205080204" pitchFamily="49" charset="-128"/>
                <a:ea typeface="ＭＳ ゴシック" panose="020B0609070205080204" pitchFamily="49" charset="-128"/>
              </a:rPr>
              <a:t>「学校</a:t>
            </a:r>
            <a:r>
              <a:rPr lang="ja-JP" altLang="en-US" sz="2200" dirty="0">
                <a:latin typeface="ＭＳ ゴシック" panose="020B0609070205080204" pitchFamily="49" charset="-128"/>
                <a:ea typeface="ＭＳ ゴシック" panose="020B0609070205080204" pitchFamily="49" charset="-128"/>
              </a:rPr>
              <a:t>におけるがん教育の在り方について（報告）」より</a:t>
            </a:r>
            <a:r>
              <a:rPr lang="ja-JP" altLang="en-US" sz="2200" dirty="0" smtClean="0">
                <a:latin typeface="ＭＳ ゴシック" panose="020B0609070205080204" pitchFamily="49" charset="-128"/>
                <a:ea typeface="ＭＳ ゴシック" panose="020B0609070205080204" pitchFamily="49" charset="-128"/>
              </a:rPr>
              <a:t>抜粋</a:t>
            </a:r>
            <a:r>
              <a:rPr lang="ja-JP" altLang="en-US" sz="2200" dirty="0">
                <a:latin typeface="ＭＳ ゴシック" panose="020B0609070205080204" pitchFamily="49" charset="-128"/>
                <a:ea typeface="ＭＳ ゴシック" panose="020B0609070205080204" pitchFamily="49" charset="-128"/>
              </a:rPr>
              <a:t/>
            </a:r>
            <a:br>
              <a:rPr lang="ja-JP" altLang="en-US" sz="2200" dirty="0">
                <a:latin typeface="ＭＳ ゴシック" panose="020B0609070205080204" pitchFamily="49" charset="-128"/>
                <a:ea typeface="ＭＳ ゴシック" panose="020B0609070205080204" pitchFamily="49" charset="-128"/>
              </a:rPr>
            </a:br>
            <a:endParaRPr kumimoji="1" lang="ja-JP" altLang="en-US" sz="2200" dirty="0">
              <a:latin typeface="ＭＳ ゴシック" panose="020B0609070205080204" pitchFamily="49" charset="-128"/>
              <a:ea typeface="ＭＳ ゴシック" panose="020B0609070205080204" pitchFamily="49" charset="-128"/>
            </a:endParaRPr>
          </a:p>
        </p:txBody>
      </p:sp>
      <p:sp>
        <p:nvSpPr>
          <p:cNvPr id="3" name="コンテンツ プレースホルダー 2"/>
          <p:cNvSpPr>
            <a:spLocks noGrp="1"/>
          </p:cNvSpPr>
          <p:nvPr>
            <p:ph idx="1"/>
          </p:nvPr>
        </p:nvSpPr>
        <p:spPr>
          <a:xfrm>
            <a:off x="454188" y="1556792"/>
            <a:ext cx="8496944" cy="4968552"/>
          </a:xfrm>
        </p:spPr>
        <p:txBody>
          <a:bodyPr>
            <a:normAutofit/>
          </a:bodyPr>
          <a:lstStyle/>
          <a:p>
            <a:pPr marL="0" indent="0">
              <a:buNone/>
            </a:pPr>
            <a:r>
              <a:rPr kumimoji="1" lang="ja-JP" altLang="en-US" dirty="0" smtClean="0"/>
              <a:t>　</a:t>
            </a:r>
            <a:endParaRPr kumimoji="1" lang="en-US" altLang="ja-JP" dirty="0" smtClean="0"/>
          </a:p>
          <a:p>
            <a:pPr marL="0" indent="0">
              <a:buNone/>
            </a:pPr>
            <a:r>
              <a:rPr lang="ja-JP" altLang="en-US" dirty="0"/>
              <a:t>　</a:t>
            </a:r>
            <a:r>
              <a:rPr kumimoji="1" lang="en-US" altLang="ja-JP" dirty="0" smtClean="0"/>
              <a:t>【</a:t>
            </a:r>
            <a:r>
              <a:rPr kumimoji="1" lang="ja-JP" altLang="en-US" dirty="0" smtClean="0"/>
              <a:t>学校における健康教育の目指すところ</a:t>
            </a:r>
            <a:r>
              <a:rPr kumimoji="1" lang="en-US" altLang="ja-JP" dirty="0" smtClean="0"/>
              <a:t>】</a:t>
            </a:r>
          </a:p>
          <a:p>
            <a:pPr marL="0" indent="0">
              <a:buNone/>
            </a:pPr>
            <a:r>
              <a:rPr lang="ja-JP" altLang="en-US" dirty="0" smtClean="0"/>
              <a:t>　　</a:t>
            </a:r>
            <a:r>
              <a:rPr lang="ja-JP" altLang="en-US" dirty="0" smtClean="0">
                <a:solidFill>
                  <a:srgbClr val="FF0000"/>
                </a:solidFill>
              </a:rPr>
              <a:t>生涯を通じて自らの健康を適切に管理し、</a:t>
            </a:r>
            <a:endParaRPr lang="en-US" altLang="ja-JP" dirty="0" smtClean="0">
              <a:solidFill>
                <a:srgbClr val="FF0000"/>
              </a:solidFill>
            </a:endParaRPr>
          </a:p>
          <a:p>
            <a:pPr marL="0" indent="0">
              <a:buNone/>
            </a:pPr>
            <a:r>
              <a:rPr lang="ja-JP" altLang="en-US" dirty="0">
                <a:solidFill>
                  <a:srgbClr val="FF0000"/>
                </a:solidFill>
              </a:rPr>
              <a:t>　</a:t>
            </a:r>
            <a:r>
              <a:rPr lang="ja-JP" altLang="en-US" dirty="0" smtClean="0">
                <a:solidFill>
                  <a:srgbClr val="FF0000"/>
                </a:solidFill>
              </a:rPr>
              <a:t>　改善していく資質や能力を育成する</a:t>
            </a:r>
            <a:endParaRPr lang="en-US" altLang="ja-JP" dirty="0">
              <a:solidFill>
                <a:srgbClr val="FF0000"/>
              </a:solidFill>
            </a:endParaRPr>
          </a:p>
          <a:p>
            <a:pPr marL="0" indent="0">
              <a:buNone/>
            </a:pPr>
            <a:endParaRPr kumimoji="1" lang="en-US" altLang="ja-JP" dirty="0"/>
          </a:p>
          <a:p>
            <a:pPr marL="0" indent="0">
              <a:buNone/>
            </a:pPr>
            <a:r>
              <a:rPr lang="ja-JP" altLang="en-US" dirty="0" smtClean="0"/>
              <a:t>⇒がんの現状を踏まえると、学校における健康　</a:t>
            </a:r>
            <a:endParaRPr lang="en-US" altLang="ja-JP" dirty="0" smtClean="0"/>
          </a:p>
          <a:p>
            <a:pPr marL="0" indent="0">
              <a:buNone/>
            </a:pPr>
            <a:r>
              <a:rPr lang="ja-JP" altLang="en-US" dirty="0" smtClean="0"/>
              <a:t>　教育の中で、がんを取り上げた教育を推進する</a:t>
            </a:r>
            <a:endParaRPr lang="en-US" altLang="ja-JP" dirty="0" smtClean="0"/>
          </a:p>
          <a:p>
            <a:pPr marL="0" indent="0">
              <a:buNone/>
            </a:pPr>
            <a:r>
              <a:rPr lang="ja-JP" altLang="en-US" dirty="0"/>
              <a:t>　</a:t>
            </a:r>
            <a:r>
              <a:rPr lang="ja-JP" altLang="en-US" dirty="0" smtClean="0"/>
              <a:t>ことは健康教育を推進する上で意義のあること</a:t>
            </a:r>
            <a:endParaRPr lang="en-US" altLang="ja-JP" dirty="0" smtClean="0"/>
          </a:p>
          <a:p>
            <a:pPr marL="0" indent="0">
              <a:buNone/>
            </a:pPr>
            <a:endParaRPr lang="en-US" altLang="ja-JP" dirty="0" smtClean="0"/>
          </a:p>
        </p:txBody>
      </p:sp>
      <p:sp>
        <p:nvSpPr>
          <p:cNvPr id="4" name="正方形/長方形 3"/>
          <p:cNvSpPr/>
          <p:nvPr/>
        </p:nvSpPr>
        <p:spPr>
          <a:xfrm>
            <a:off x="478302" y="1844824"/>
            <a:ext cx="8208912" cy="21602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88022991"/>
      </p:ext>
    </p:extLst>
  </p:cSld>
  <p:clrMapOvr>
    <a:masterClrMapping/>
  </p:clrMapOvr>
  <p:transition spd="slow">
    <p:cov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188640"/>
            <a:ext cx="8784976" cy="1143000"/>
          </a:xfrm>
          <a:ln w="38100">
            <a:solidFill>
              <a:srgbClr val="FFC000"/>
            </a:solidFill>
          </a:ln>
        </p:spPr>
        <p:txBody>
          <a:bodyPr>
            <a:normAutofit fontScale="90000"/>
          </a:bodyPr>
          <a:lstStyle/>
          <a:p>
            <a:pPr algn="l"/>
            <a:r>
              <a:rPr lang="ja-JP" altLang="en-US" sz="3600" dirty="0" smtClean="0"/>
              <a:t>　近年の児童</a:t>
            </a:r>
            <a:r>
              <a:rPr lang="ja-JP" altLang="en-US" sz="3600" dirty="0"/>
              <a:t>生徒を取り巻く社会環境や生活</a:t>
            </a:r>
            <a:r>
              <a:rPr lang="ja-JP" altLang="en-US" sz="3600" dirty="0" smtClean="0"/>
              <a:t>環境</a:t>
            </a:r>
            <a:endParaRPr kumimoji="1" lang="ja-JP" altLang="en-US" dirty="0"/>
          </a:p>
        </p:txBody>
      </p:sp>
      <p:sp>
        <p:nvSpPr>
          <p:cNvPr id="3" name="コンテンツ プレースホルダー 2"/>
          <p:cNvSpPr>
            <a:spLocks noGrp="1"/>
          </p:cNvSpPr>
          <p:nvPr>
            <p:ph idx="1"/>
          </p:nvPr>
        </p:nvSpPr>
        <p:spPr>
          <a:xfrm>
            <a:off x="323528" y="1556792"/>
            <a:ext cx="8640960" cy="4752527"/>
          </a:xfrm>
        </p:spPr>
        <p:txBody>
          <a:bodyPr>
            <a:normAutofit/>
          </a:bodyPr>
          <a:lstStyle/>
          <a:p>
            <a:pPr marL="0" indent="0">
              <a:buNone/>
            </a:pPr>
            <a:r>
              <a:rPr kumimoji="1" lang="ja-JP" altLang="en-US" dirty="0" smtClean="0"/>
              <a:t>⇒健康教育も児童生徒の環境に対応したもので</a:t>
            </a:r>
            <a:endParaRPr kumimoji="1" lang="en-US" altLang="ja-JP" dirty="0" smtClean="0"/>
          </a:p>
          <a:p>
            <a:pPr marL="0" indent="0">
              <a:buNone/>
            </a:pPr>
            <a:r>
              <a:rPr lang="ja-JP" altLang="en-US" dirty="0"/>
              <a:t>　</a:t>
            </a:r>
            <a:r>
              <a:rPr lang="ja-JP" altLang="en-US" dirty="0" smtClean="0"/>
              <a:t> </a:t>
            </a:r>
            <a:r>
              <a:rPr kumimoji="1" lang="ja-JP" altLang="en-US" dirty="0" smtClean="0"/>
              <a:t>あることが求められている。</a:t>
            </a:r>
            <a:endParaRPr kumimoji="1" lang="en-US" altLang="ja-JP" dirty="0" smtClean="0"/>
          </a:p>
          <a:p>
            <a:pPr marL="0" indent="0">
              <a:buNone/>
            </a:pPr>
            <a:r>
              <a:rPr lang="ja-JP" altLang="en-US" dirty="0" smtClean="0"/>
              <a:t>⇒</a:t>
            </a:r>
            <a:r>
              <a:rPr lang="ja-JP" altLang="en-US" u="sng" dirty="0" smtClean="0">
                <a:solidFill>
                  <a:srgbClr val="FF0000"/>
                </a:solidFill>
              </a:rPr>
              <a:t>がんそのものの理解</a:t>
            </a:r>
            <a:r>
              <a:rPr lang="ja-JP" altLang="en-US" dirty="0" smtClean="0"/>
              <a:t>や</a:t>
            </a:r>
            <a:r>
              <a:rPr lang="ja-JP" altLang="en-US" u="sng" dirty="0" smtClean="0">
                <a:solidFill>
                  <a:srgbClr val="FF0000"/>
                </a:solidFill>
              </a:rPr>
              <a:t>がん患者に対する</a:t>
            </a:r>
            <a:endParaRPr lang="en-US" altLang="ja-JP" u="sng" dirty="0" smtClean="0">
              <a:solidFill>
                <a:srgbClr val="FF0000"/>
              </a:solidFill>
            </a:endParaRPr>
          </a:p>
          <a:p>
            <a:pPr marL="0" indent="0">
              <a:buNone/>
            </a:pPr>
            <a:r>
              <a:rPr lang="ja-JP" altLang="en-US" dirty="0">
                <a:solidFill>
                  <a:srgbClr val="FF0000"/>
                </a:solidFill>
              </a:rPr>
              <a:t>　</a:t>
            </a:r>
            <a:r>
              <a:rPr lang="ja-JP" altLang="en-US" u="sng" dirty="0">
                <a:solidFill>
                  <a:srgbClr val="FF0000"/>
                </a:solidFill>
              </a:rPr>
              <a:t> </a:t>
            </a:r>
            <a:r>
              <a:rPr lang="ja-JP" altLang="en-US" u="sng" dirty="0" smtClean="0">
                <a:solidFill>
                  <a:srgbClr val="FF0000"/>
                </a:solidFill>
              </a:rPr>
              <a:t>正しい認識を深める教育</a:t>
            </a:r>
            <a:r>
              <a:rPr lang="ja-JP" altLang="en-US" dirty="0" smtClean="0"/>
              <a:t>が不十分との指摘</a:t>
            </a:r>
            <a:endParaRPr lang="en-US" altLang="ja-JP" dirty="0" smtClean="0"/>
          </a:p>
          <a:p>
            <a:pPr marL="0" indent="0">
              <a:buNone/>
            </a:pPr>
            <a:r>
              <a:rPr kumimoji="1" lang="ja-JP" altLang="en-US" dirty="0" smtClean="0"/>
              <a:t>⇒学校においてがん教育を推進する際には</a:t>
            </a:r>
            <a:endParaRPr kumimoji="1" lang="en-US" altLang="ja-JP" dirty="0" smtClean="0"/>
          </a:p>
          <a:p>
            <a:pPr marL="0" indent="0">
              <a:buNone/>
            </a:pPr>
            <a:r>
              <a:rPr lang="ja-JP" altLang="en-US" dirty="0" smtClean="0"/>
              <a:t>　</a:t>
            </a:r>
            <a:r>
              <a:rPr kumimoji="1" lang="ja-JP" altLang="en-US" u="sng" dirty="0" smtClean="0">
                <a:solidFill>
                  <a:srgbClr val="FF0000"/>
                </a:solidFill>
              </a:rPr>
              <a:t>「健康と命（いのち）の大切さを育む」という視点</a:t>
            </a:r>
            <a:endParaRPr kumimoji="1" lang="en-US" altLang="ja-JP" u="sng" dirty="0" smtClean="0">
              <a:solidFill>
                <a:srgbClr val="FF0000"/>
              </a:solidFill>
            </a:endParaRPr>
          </a:p>
          <a:p>
            <a:pPr marL="0" indent="0">
              <a:buNone/>
            </a:pPr>
            <a:r>
              <a:rPr lang="ja-JP" altLang="en-US" dirty="0"/>
              <a:t>　</a:t>
            </a:r>
            <a:r>
              <a:rPr kumimoji="1" lang="ja-JP" altLang="en-US" dirty="0" smtClean="0"/>
              <a:t>での取組</a:t>
            </a:r>
            <a:endParaRPr kumimoji="1" lang="en-US" altLang="ja-JP" dirty="0" smtClean="0"/>
          </a:p>
        </p:txBody>
      </p:sp>
    </p:spTree>
    <p:extLst>
      <p:ext uri="{BB962C8B-B14F-4D97-AF65-F5344CB8AC3E}">
        <p14:creationId xmlns:p14="http://schemas.microsoft.com/office/powerpoint/2010/main" val="690246711"/>
      </p:ext>
    </p:extLst>
  </p:cSld>
  <p:clrMapOvr>
    <a:masterClrMapping/>
  </p:clrMapOvr>
  <p:transition spd="slow">
    <p:cov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w="38100">
            <a:solidFill>
              <a:srgbClr val="FFC000"/>
            </a:solidFill>
          </a:ln>
        </p:spPr>
        <p:txBody>
          <a:bodyPr/>
          <a:lstStyle/>
          <a:p>
            <a:r>
              <a:rPr kumimoji="1" lang="ja-JP" altLang="en-US" dirty="0" smtClean="0"/>
              <a:t>がん教育の位置づけ</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他の疾病等と区別して特別に扱うことが目的ではない</a:t>
            </a:r>
            <a:endParaRPr kumimoji="1" lang="en-US" altLang="ja-JP" dirty="0" smtClean="0"/>
          </a:p>
          <a:p>
            <a:r>
              <a:rPr lang="ja-JP" altLang="en-US" dirty="0"/>
              <a:t>がん</a:t>
            </a:r>
            <a:r>
              <a:rPr lang="ja-JP" altLang="en-US" dirty="0" smtClean="0"/>
              <a:t>を扱うことを通じて、他の様々な疾病の予防や望ましい生活習慣の確立等も含めた健康教育そのものの充実を図るものでなければならない</a:t>
            </a:r>
            <a:endParaRPr kumimoji="1" lang="ja-JP" alt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4593595"/>
            <a:ext cx="2457450" cy="186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7641431"/>
      </p:ext>
    </p:extLst>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w="38100">
            <a:solidFill>
              <a:srgbClr val="FFC000"/>
            </a:solidFill>
          </a:ln>
        </p:spPr>
        <p:txBody>
          <a:bodyPr/>
          <a:lstStyle/>
          <a:p>
            <a:r>
              <a:rPr kumimoji="1" lang="ja-JP" altLang="en-US" dirty="0" smtClean="0"/>
              <a:t>がん教育の定義</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がん教育は、健康教育の一環として、がんについての正しい理解と、がん患者や家族などのがんと向き合う人々に対する共感的な理解を深めることを通じて、自他の健康と命の大切さについて学び、共に生きる社会づくりに寄与する資質や能力の育成を図る教育である。</a:t>
            </a:r>
            <a:endParaRPr kumimoji="1" lang="ja-JP" alt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280" y="4869160"/>
            <a:ext cx="1728192"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7584042"/>
      </p:ext>
    </p:extLst>
  </p:cSld>
  <p:clrMapOvr>
    <a:masterClrMapping/>
  </p:clrMapOvr>
  <p:transition spd="slow">
    <p:cover/>
  </p:transition>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2024</TotalTime>
  <Words>797</Words>
  <Application>Microsoft Office PowerPoint</Application>
  <PresentationFormat>画面に合わせる (4:3)</PresentationFormat>
  <Paragraphs>172</Paragraphs>
  <Slides>36</Slides>
  <Notes>1</Notes>
  <HiddenSlides>0</HiddenSlides>
  <MMClips>0</MMClips>
  <ScaleCrop>false</ScaleCrop>
  <HeadingPairs>
    <vt:vector size="8" baseType="variant">
      <vt:variant>
        <vt:lpstr>使用されているフォント</vt:lpstr>
      </vt:variant>
      <vt:variant>
        <vt:i4>4</vt:i4>
      </vt:variant>
      <vt:variant>
        <vt:lpstr>テーマ</vt:lpstr>
      </vt:variant>
      <vt:variant>
        <vt:i4>1</vt:i4>
      </vt:variant>
      <vt:variant>
        <vt:lpstr>埋め込まれた OLE サーバー</vt:lpstr>
      </vt:variant>
      <vt:variant>
        <vt:i4>2</vt:i4>
      </vt:variant>
      <vt:variant>
        <vt:lpstr>スライド タイトル</vt:lpstr>
      </vt:variant>
      <vt:variant>
        <vt:i4>36</vt:i4>
      </vt:variant>
    </vt:vector>
  </HeadingPairs>
  <TitlesOfParts>
    <vt:vector size="43" baseType="lpstr">
      <vt:lpstr>ＭＳ Ｐゴシック</vt:lpstr>
      <vt:lpstr>ＭＳ ゴシック</vt:lpstr>
      <vt:lpstr>Arial</vt:lpstr>
      <vt:lpstr>Calibri</vt:lpstr>
      <vt:lpstr>Office ​​テーマ</vt:lpstr>
      <vt:lpstr>Acrobat Document</vt:lpstr>
      <vt:lpstr>プレゼンテーション</vt:lpstr>
      <vt:lpstr>学校におけるがん教育の進め方</vt:lpstr>
      <vt:lpstr>  １　がんの現状について  ２　がん教育の基本的な考え方  ３　県の取組について  ４　指導教材の紹介 </vt:lpstr>
      <vt:lpstr>１　がんの現状について</vt:lpstr>
      <vt:lpstr>がん対策基本法の改正のポイント</vt:lpstr>
      <vt:lpstr>PowerPoint プレゼンテーション</vt:lpstr>
      <vt:lpstr>２　がん教育の基本的な考え方 　　　　　　　　　　　　　「学校におけるがん教育の在り方について（報告）」より抜粋 </vt:lpstr>
      <vt:lpstr>　近年の児童生徒を取り巻く社会環境や生活環境</vt:lpstr>
      <vt:lpstr>がん教育の位置づけ</vt:lpstr>
      <vt:lpstr>がん教育の定義</vt:lpstr>
      <vt:lpstr>がん教育の目標　①</vt:lpstr>
      <vt:lpstr>がん教育の目標　②</vt:lpstr>
      <vt:lpstr> 　がん教育推進のための教材について </vt:lpstr>
      <vt:lpstr>がん教育の具体的な内容</vt:lpstr>
      <vt:lpstr>がんの発生と経過</vt:lpstr>
      <vt:lpstr>日本人におけるがんの主な原因</vt:lpstr>
      <vt:lpstr>PowerPoint プレゼンテーション</vt:lpstr>
      <vt:lpstr>PowerPoint プレゼンテーション</vt:lpstr>
      <vt:lpstr>PowerPoint プレゼンテーション</vt:lpstr>
      <vt:lpstr>PowerPoint プレゼンテーション</vt:lpstr>
      <vt:lpstr>男女別がん検診受診率（４０～６９歳）</vt:lpstr>
      <vt:lpstr>PowerPoint プレゼンテーション</vt:lpstr>
      <vt:lpstr>PowerPoint プレゼンテーション</vt:lpstr>
      <vt:lpstr>PowerPoint プレゼンテーション</vt:lpstr>
      <vt:lpstr>PowerPoint プレゼンテーション</vt:lpstr>
      <vt:lpstr>外部講師の確保について</vt:lpstr>
      <vt:lpstr>外部講師を活用した がん教育実施上の手順（例）</vt:lpstr>
      <vt:lpstr>がん教育の評価について</vt:lpstr>
      <vt:lpstr>PowerPoint プレゼンテーション</vt:lpstr>
      <vt:lpstr>新学習指導要領における 「がん」に関する部分</vt:lpstr>
      <vt:lpstr>がん教育実施上の留意点</vt:lpstr>
      <vt:lpstr>３　県の取組について</vt:lpstr>
      <vt:lpstr>【鳥取県】出張がん予防教室教材</vt:lpstr>
      <vt:lpstr>４　指導教材の紹介</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鳥取県の性教育の現状と課題</dc:title>
  <dc:creator>ikuko</dc:creator>
  <cp:lastModifiedBy>Takahiro</cp:lastModifiedBy>
  <cp:revision>135</cp:revision>
  <cp:lastPrinted>2017-10-20T05:00:38Z</cp:lastPrinted>
  <dcterms:created xsi:type="dcterms:W3CDTF">2013-07-05T13:13:55Z</dcterms:created>
  <dcterms:modified xsi:type="dcterms:W3CDTF">2017-10-20T09:05:38Z</dcterms:modified>
</cp:coreProperties>
</file>